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60" r:id="rId1"/>
  </p:sldMasterIdLst>
  <p:notesMasterIdLst>
    <p:notesMasterId r:id="rId16"/>
  </p:notesMasterIdLst>
  <p:sldIdLst>
    <p:sldId id="256" r:id="rId2"/>
    <p:sldId id="260" r:id="rId3"/>
    <p:sldId id="263" r:id="rId4"/>
    <p:sldId id="264" r:id="rId5"/>
    <p:sldId id="269" r:id="rId6"/>
    <p:sldId id="317" r:id="rId7"/>
    <p:sldId id="271" r:id="rId8"/>
    <p:sldId id="322" r:id="rId9"/>
    <p:sldId id="323" r:id="rId10"/>
    <p:sldId id="313" r:id="rId11"/>
    <p:sldId id="324" r:id="rId12"/>
    <p:sldId id="314" r:id="rId13"/>
    <p:sldId id="316" r:id="rId14"/>
    <p:sldId id="280" r:id="rId15"/>
  </p:sldIdLst>
  <p:sldSz cx="24382413" cy="13716000"/>
  <p:notesSz cx="6858000" cy="9144000"/>
  <p:embeddedFontLs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Consolas" panose="020B0609020204030204" pitchFamily="49" charset="0"/>
      <p:regular r:id="rId21"/>
      <p:bold r:id="rId22"/>
      <p:italic r:id="rId23"/>
      <p:boldItalic r:id="rId24"/>
    </p:embeddedFont>
    <p:embeddedFont>
      <p:font typeface="Josefin Sans" pitchFamily="2" charset="77"/>
      <p:regular r:id="rId25"/>
      <p:bold r:id="rId26"/>
    </p:embeddedFont>
    <p:embeddedFont>
      <p:font typeface="Sora Light" pitchFamily="2" charset="0"/>
      <p:regular r:id="rId27"/>
    </p:embeddedFont>
    <p:embeddedFont>
      <p:font typeface="Space Grotesk Bold" pitchFamily="2" charset="77"/>
      <p:bold r:id="rId28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20" userDrawn="1">
          <p15:clr>
            <a:srgbClr val="A4A3A4"/>
          </p15:clr>
        </p15:guide>
        <p15:guide id="2" pos="76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CC99"/>
    <a:srgbClr val="008080"/>
    <a:srgbClr val="66FFCC"/>
    <a:srgbClr val="FF9933"/>
    <a:srgbClr val="FF66F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A575617-D144-4D64-BC15-0F94A0F73F76}" v="618" dt="2022-07-19T03:29:17.218"/>
    <p1510:client id="{3E31F8D0-DF19-4F29-BA93-263D4834C454}" v="1" dt="2022-07-18T23:35:29.745"/>
    <p1510:client id="{6D9B6179-01AB-448B-A7BE-348E02C05F32}" v="689" dt="2022-07-19T01:45:36.755"/>
    <p1510:client id="{EDF6BA58-4D43-4EAF-8711-FDA9320E372D}" v="57" dt="2022-07-19T02:10:14.83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605" autoAdjust="0"/>
    <p:restoredTop sz="94599" autoAdjust="0"/>
  </p:normalViewPr>
  <p:slideViewPr>
    <p:cSldViewPr snapToGrid="0" showGuides="1">
      <p:cViewPr varScale="1">
        <p:scale>
          <a:sx n="71" d="100"/>
          <a:sy n="71" d="100"/>
        </p:scale>
        <p:origin x="1184" y="200"/>
      </p:cViewPr>
      <p:guideLst>
        <p:guide orient="horz" pos="4320"/>
        <p:guide pos="76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9D97D6-4A1F-4EE1-BDA7-28997AC18918}" type="datetimeFigureOut">
              <a:rPr lang="en-US" smtClean="0"/>
              <a:t>7/19/22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5ACCB4-0FF3-441B-8A15-C3DA49ACC9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2833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5ACCB4-0FF3-441B-8A15-C3DA49ACC9C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3628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5ACCB4-0FF3-441B-8A15-C3DA49ACC9C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501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2">
            <a:extLst>
              <a:ext uri="{FF2B5EF4-FFF2-40B4-BE49-F238E27FC236}">
                <a16:creationId xmlns:a16="http://schemas.microsoft.com/office/drawing/2014/main" id="{D37A3499-F6C1-47FF-B432-4E71FB14D6E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832100" y="6864659"/>
            <a:ext cx="18719800" cy="914096"/>
          </a:xfrm>
          <a:prstGeom prst="rect">
            <a:avLst/>
          </a:prstGeom>
        </p:spPr>
        <p:txBody>
          <a:bodyPr wrap="square" lIns="108000" tIns="0" rIns="0" bIns="0">
            <a:spAutoFit/>
          </a:bodyPr>
          <a:lstStyle>
            <a:lvl1pPr marL="0" indent="0" algn="ctr">
              <a:lnSpc>
                <a:spcPct val="110000"/>
              </a:lnSpc>
              <a:spcBef>
                <a:spcPts val="0"/>
              </a:spcBef>
              <a:buNone/>
              <a:defRPr sz="5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PowerPoint Template</a:t>
            </a:r>
            <a:endParaRPr lang="x-none" dirty="0"/>
          </a:p>
        </p:txBody>
      </p:sp>
      <p:sp>
        <p:nvSpPr>
          <p:cNvPr id="4" name="Text Placeholder">
            <a:extLst>
              <a:ext uri="{FF2B5EF4-FFF2-40B4-BE49-F238E27FC236}">
                <a16:creationId xmlns:a16="http://schemas.microsoft.com/office/drawing/2014/main" id="{C62B58D0-E1C1-46E9-ACC5-BF81719C360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839552" y="12083485"/>
            <a:ext cx="900000" cy="90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wrap="square" lIns="0" tIns="0" rIns="0" bIns="0" anchor="ctr" anchorCtr="0">
            <a:noAutofit/>
          </a:bodyPr>
          <a:lstStyle>
            <a:lvl1pPr marL="0" indent="0" algn="ctr">
              <a:buNone/>
              <a:defRPr sz="3600">
                <a:solidFill>
                  <a:schemeClr val="bg1"/>
                </a:solidFill>
                <a:latin typeface="Font Awesome 5 Free Solid" panose="02000503000000000000" pitchFamily="50" charset="2"/>
              </a:defRPr>
            </a:lvl1pPr>
            <a:lvl2pPr marL="914354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2pPr>
            <a:lvl3pPr marL="1828709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3pPr>
            <a:lvl4pPr marL="2743063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4pPr>
            <a:lvl5pPr marL="3657417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5pPr>
          </a:lstStyle>
          <a:p>
            <a:pPr lvl="0"/>
            <a:r>
              <a:rPr lang="en-US" dirty="0"/>
              <a:t></a:t>
            </a:r>
          </a:p>
        </p:txBody>
      </p:sp>
      <p:sp>
        <p:nvSpPr>
          <p:cNvPr id="6" name="Text Placeholder">
            <a:extLst>
              <a:ext uri="{FF2B5EF4-FFF2-40B4-BE49-F238E27FC236}">
                <a16:creationId xmlns:a16="http://schemas.microsoft.com/office/drawing/2014/main" id="{D493F80F-6B82-443A-A932-983E9CB1CFC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7951450" y="12083373"/>
            <a:ext cx="900000" cy="90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wrap="square" lIns="0" tIns="0" rIns="0" bIns="0" anchor="ctr" anchorCtr="0">
            <a:noAutofit/>
          </a:bodyPr>
          <a:lstStyle>
            <a:lvl1pPr marL="0" indent="0" algn="ctr">
              <a:buNone/>
              <a:defRPr sz="3600">
                <a:solidFill>
                  <a:schemeClr val="bg1"/>
                </a:solidFill>
                <a:latin typeface="Font Awesome 5 Brands Regular" panose="02000503000000000000" pitchFamily="2" charset="2"/>
              </a:defRPr>
            </a:lvl1pPr>
            <a:lvl2pPr marL="914354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2pPr>
            <a:lvl3pPr marL="1828709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3pPr>
            <a:lvl4pPr marL="2743063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4pPr>
            <a:lvl5pPr marL="3657417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5pPr>
          </a:lstStyle>
          <a:p>
            <a:pPr lvl="0"/>
            <a:r>
              <a:rPr lang="en-US" dirty="0"/>
              <a:t></a:t>
            </a:r>
          </a:p>
        </p:txBody>
      </p:sp>
      <p:sp>
        <p:nvSpPr>
          <p:cNvPr id="8" name="Text Placeholder 12">
            <a:extLst>
              <a:ext uri="{FF2B5EF4-FFF2-40B4-BE49-F238E27FC236}">
                <a16:creationId xmlns:a16="http://schemas.microsoft.com/office/drawing/2014/main" id="{4EA99D55-8F92-46C9-AE9F-090771BE7D2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530872" y="12305500"/>
            <a:ext cx="3861992" cy="49244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err="1"/>
              <a:t>Companypage</a:t>
            </a:r>
            <a:endParaRPr lang="x-none" dirty="0"/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56707C70-2B0B-4CE5-BB68-7ED6322E4AC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0981362" y="12305500"/>
            <a:ext cx="4612878" cy="49244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Yourwebsite.com</a:t>
            </a:r>
            <a:endParaRPr lang="x-none" dirty="0"/>
          </a:p>
        </p:txBody>
      </p:sp>
      <p:sp>
        <p:nvSpPr>
          <p:cNvPr id="10" name="Text Placeholder 12">
            <a:extLst>
              <a:ext uri="{FF2B5EF4-FFF2-40B4-BE49-F238E27FC236}">
                <a16:creationId xmlns:a16="http://schemas.microsoft.com/office/drawing/2014/main" id="{0D72F669-890A-44AE-A28E-D3A048ACC69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9093259" y="12305500"/>
            <a:ext cx="3860403" cy="49244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err="1"/>
              <a:t>Companyname</a:t>
            </a:r>
            <a:endParaRPr lang="x-none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86B8D49-5906-4A0A-AEF9-BC5263BCDDA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830513" y="4457247"/>
            <a:ext cx="18721387" cy="24929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spcBef>
                <a:spcPts val="0"/>
              </a:spcBef>
              <a:buNone/>
              <a:defRPr sz="18000" spc="-4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Crypto</a:t>
            </a:r>
            <a:r>
              <a:rPr lang="uk-UA" dirty="0"/>
              <a:t> </a:t>
            </a:r>
            <a:r>
              <a:rPr lang="en-US" dirty="0"/>
              <a:t>market</a:t>
            </a:r>
            <a:endParaRPr lang="x-none" dirty="0"/>
          </a:p>
        </p:txBody>
      </p:sp>
      <p:sp>
        <p:nvSpPr>
          <p:cNvPr id="13" name="Text Placeholder">
            <a:extLst>
              <a:ext uri="{FF2B5EF4-FFF2-40B4-BE49-F238E27FC236}">
                <a16:creationId xmlns:a16="http://schemas.microsoft.com/office/drawing/2014/main" id="{D493F80F-6B82-443A-A932-983E9CB1CFC6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390650" y="12083373"/>
            <a:ext cx="900000" cy="90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wrap="square" lIns="0" tIns="0" rIns="0" bIns="0" anchor="ctr" anchorCtr="0">
            <a:noAutofit/>
          </a:bodyPr>
          <a:lstStyle>
            <a:lvl1pPr marL="0" indent="0" algn="ctr">
              <a:buNone/>
              <a:defRPr sz="4000">
                <a:solidFill>
                  <a:schemeClr val="bg1"/>
                </a:solidFill>
                <a:latin typeface="Font Awesome 5 Brands Regular" panose="02000503000000000000" pitchFamily="2" charset="2"/>
              </a:defRPr>
            </a:lvl1pPr>
            <a:lvl2pPr marL="914354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2pPr>
            <a:lvl3pPr marL="1828709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3pPr>
            <a:lvl4pPr marL="2743063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4pPr>
            <a:lvl5pPr marL="3657417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5pPr>
          </a:lstStyle>
          <a:p>
            <a:pPr lvl="0"/>
            <a:r>
              <a:rPr lang="en-US" dirty="0"/>
              <a:t>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34"/>
          </p:nvPr>
        </p:nvSpPr>
        <p:spPr>
          <a:xfrm>
            <a:off x="1396093" y="1102406"/>
            <a:ext cx="3204000" cy="86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22843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collage -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sz="quarter" idx="44"/>
          </p:nvPr>
        </p:nvSpPr>
        <p:spPr>
          <a:xfrm>
            <a:off x="2110963" y="2550061"/>
            <a:ext cx="8640000" cy="8640000"/>
          </a:xfrm>
          <a:prstGeom prst="ellipse">
            <a:avLst/>
          </a:prstGeom>
          <a:pattFill prst="lgCheck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tIns="0" bIns="0" anchor="ctr"/>
          <a:lstStyle>
            <a:lvl1pPr marL="0" indent="0" algn="ctr">
              <a:buNone/>
              <a:defRPr sz="3600"/>
            </a:lvl1pPr>
          </a:lstStyle>
          <a:p>
            <a:endParaRPr lang="en-US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72625" y="11898313"/>
            <a:ext cx="71913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E09A60F7-EEC2-4499-844E-8E35AC8BC615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42"/>
          </p:nvPr>
        </p:nvSpPr>
        <p:spPr>
          <a:xfrm>
            <a:off x="1396093" y="1102406"/>
            <a:ext cx="3204000" cy="86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43" hasCustomPrompt="1"/>
          </p:nvPr>
        </p:nvSpPr>
        <p:spPr>
          <a:xfrm>
            <a:off x="12911931" y="3034887"/>
            <a:ext cx="8640763" cy="3102388"/>
          </a:xfrm>
          <a:prstGeom prst="rect">
            <a:avLst/>
          </a:prstGeom>
          <a:noFill/>
        </p:spPr>
        <p:txBody>
          <a:bodyPr wrap="square" lIns="0" tIns="0" rIns="0" bIns="0" anchor="t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112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Banking on </a:t>
            </a:r>
            <a:r>
              <a:rPr lang="en-US" dirty="0" err="1"/>
              <a:t>Blockchain</a:t>
            </a:r>
            <a:endParaRPr lang="uk-UA" dirty="0"/>
          </a:p>
        </p:txBody>
      </p:sp>
      <p:sp>
        <p:nvSpPr>
          <p:cNvPr id="6" name="Text Placeholder 11"/>
          <p:cNvSpPr>
            <a:spLocks noGrp="1"/>
          </p:cNvSpPr>
          <p:nvPr>
            <p:ph type="body" sz="quarter" idx="38" hasCustomPrompt="1"/>
          </p:nvPr>
        </p:nvSpPr>
        <p:spPr>
          <a:xfrm>
            <a:off x="12911139" y="6860268"/>
            <a:ext cx="8640762" cy="360098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 err="1"/>
              <a:t>Quisque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lacus, </a:t>
            </a:r>
            <a:r>
              <a:rPr lang="en-US" dirty="0" err="1"/>
              <a:t>porttitor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id </a:t>
            </a:r>
            <a:r>
              <a:rPr lang="en-US" dirty="0" err="1"/>
              <a:t>lectus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, </a:t>
            </a:r>
            <a:r>
              <a:rPr lang="en-US" dirty="0" err="1"/>
              <a:t>ullamcorper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fermentum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. Integer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porta, </a:t>
            </a:r>
            <a:r>
              <a:rPr lang="en-US" dirty="0" err="1"/>
              <a:t>pulvinar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at,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turpis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427441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collage -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sz="quarter" idx="44"/>
          </p:nvPr>
        </p:nvSpPr>
        <p:spPr>
          <a:xfrm>
            <a:off x="12898706" y="2550061"/>
            <a:ext cx="8640000" cy="8640000"/>
          </a:xfrm>
          <a:prstGeom prst="ellipse">
            <a:avLst/>
          </a:prstGeom>
          <a:pattFill prst="lgCheck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tIns="0" bIns="0" anchor="ctr"/>
          <a:lstStyle>
            <a:lvl1pPr marL="0" indent="0" algn="ctr">
              <a:buNone/>
              <a:defRPr sz="3600"/>
            </a:lvl1pPr>
          </a:lstStyle>
          <a:p>
            <a:endParaRPr lang="en-US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72625" y="11898313"/>
            <a:ext cx="71913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E09A60F7-EEC2-4499-844E-8E35AC8BC615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42"/>
          </p:nvPr>
        </p:nvSpPr>
        <p:spPr>
          <a:xfrm>
            <a:off x="1396093" y="1102406"/>
            <a:ext cx="3204000" cy="86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43" hasCustomPrompt="1"/>
          </p:nvPr>
        </p:nvSpPr>
        <p:spPr>
          <a:xfrm>
            <a:off x="2829718" y="3028282"/>
            <a:ext cx="8640763" cy="3108993"/>
          </a:xfrm>
          <a:prstGeom prst="rect">
            <a:avLst/>
          </a:prstGeom>
          <a:noFill/>
        </p:spPr>
        <p:txBody>
          <a:bodyPr wrap="square" lIns="0" tIns="0" rIns="0" bIns="0" anchor="t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112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An upgrade of trust</a:t>
            </a:r>
            <a:endParaRPr lang="uk-UA" dirty="0"/>
          </a:p>
        </p:txBody>
      </p:sp>
      <p:sp>
        <p:nvSpPr>
          <p:cNvPr id="6" name="Text Placeholder 11"/>
          <p:cNvSpPr>
            <a:spLocks noGrp="1"/>
          </p:cNvSpPr>
          <p:nvPr>
            <p:ph type="body" sz="quarter" idx="38" hasCustomPrompt="1"/>
          </p:nvPr>
        </p:nvSpPr>
        <p:spPr>
          <a:xfrm>
            <a:off x="2829720" y="6860268"/>
            <a:ext cx="8640762" cy="2828275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 err="1"/>
              <a:t>Morbi</a:t>
            </a:r>
            <a:r>
              <a:rPr lang="en-US" dirty="0"/>
              <a:t> et ipsum </a:t>
            </a:r>
            <a:r>
              <a:rPr lang="en-US" dirty="0" err="1"/>
              <a:t>rhoncus</a:t>
            </a:r>
            <a:r>
              <a:rPr lang="en-US" dirty="0"/>
              <a:t>, maximus </a:t>
            </a:r>
            <a:r>
              <a:rPr lang="en-US" dirty="0" err="1"/>
              <a:t>diam</a:t>
            </a:r>
            <a:r>
              <a:rPr lang="en-US" dirty="0"/>
              <a:t> vitae,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ante, </a:t>
            </a:r>
            <a:r>
              <a:rPr lang="en-US" dirty="0" err="1"/>
              <a:t>mollis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efficitur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, </a:t>
            </a:r>
            <a:r>
              <a:rPr lang="en-US" dirty="0" err="1"/>
              <a:t>accumsan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purus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555071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image layou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sz="quarter" idx="44"/>
          </p:nvPr>
        </p:nvSpPr>
        <p:spPr>
          <a:xfrm>
            <a:off x="0" y="0"/>
            <a:ext cx="11471275" cy="13716000"/>
          </a:xfrm>
          <a:prstGeom prst="rect">
            <a:avLst/>
          </a:prstGeom>
          <a:pattFill prst="lgCheck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tIns="0" bIns="0" anchor="ctr"/>
          <a:lstStyle>
            <a:lvl1pPr marL="0" indent="0" algn="ctr">
              <a:buNone/>
              <a:defRPr sz="3600"/>
            </a:lvl1pPr>
          </a:lstStyle>
          <a:p>
            <a:endParaRPr lang="en-US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72625" y="11898313"/>
            <a:ext cx="71913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E09A60F7-EEC2-4499-844E-8E35AC8BC615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42"/>
          </p:nvPr>
        </p:nvSpPr>
        <p:spPr>
          <a:xfrm>
            <a:off x="1396093" y="1102406"/>
            <a:ext cx="3204000" cy="86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43" hasCustomPrompt="1"/>
          </p:nvPr>
        </p:nvSpPr>
        <p:spPr>
          <a:xfrm>
            <a:off x="12911137" y="3034887"/>
            <a:ext cx="8640763" cy="3102388"/>
          </a:xfrm>
          <a:prstGeom prst="rect">
            <a:avLst/>
          </a:prstGeom>
          <a:noFill/>
        </p:spPr>
        <p:txBody>
          <a:bodyPr wrap="square" lIns="0" tIns="0" rIns="0" bIns="0" anchor="t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112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Money for </a:t>
            </a:r>
            <a:br>
              <a:rPr lang="en-US" dirty="0"/>
            </a:br>
            <a:r>
              <a:rPr lang="en-US" dirty="0"/>
              <a:t>the people</a:t>
            </a:r>
            <a:endParaRPr lang="uk-UA" dirty="0"/>
          </a:p>
        </p:txBody>
      </p:sp>
      <p:sp>
        <p:nvSpPr>
          <p:cNvPr id="6" name="Text Placeholder 11"/>
          <p:cNvSpPr>
            <a:spLocks noGrp="1"/>
          </p:cNvSpPr>
          <p:nvPr>
            <p:ph type="body" sz="quarter" idx="38" hasCustomPrompt="1"/>
          </p:nvPr>
        </p:nvSpPr>
        <p:spPr>
          <a:xfrm>
            <a:off x="12911139" y="6860268"/>
            <a:ext cx="8640762" cy="426866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 err="1"/>
              <a:t>Sed</a:t>
            </a:r>
            <a:r>
              <a:rPr lang="en-US" dirty="0"/>
              <a:t> et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Quisque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nisi dolor,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ultricies</a:t>
            </a:r>
            <a:r>
              <a:rPr lang="en-US" dirty="0"/>
              <a:t> </a:t>
            </a:r>
            <a:r>
              <a:rPr lang="en-US" dirty="0" err="1"/>
              <a:t>purus</a:t>
            </a:r>
            <a:r>
              <a:rPr lang="en-US" dirty="0"/>
              <a:t>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ut.</a:t>
            </a:r>
            <a:r>
              <a:rPr lang="en-US" dirty="0"/>
              <a:t> </a:t>
            </a:r>
            <a:r>
              <a:rPr lang="en-US" dirty="0" err="1"/>
              <a:t>Cras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finibus</a:t>
            </a:r>
            <a:r>
              <a:rPr lang="en-US" dirty="0"/>
              <a:t>, </a:t>
            </a:r>
            <a:r>
              <a:rPr lang="en-US" dirty="0" err="1"/>
              <a:t>accumsan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blandit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. Maecenas </a:t>
            </a:r>
            <a:r>
              <a:rPr lang="en-US" dirty="0" err="1"/>
              <a:t>tristique</a:t>
            </a:r>
            <a:r>
              <a:rPr lang="en-US" dirty="0"/>
              <a:t> quam </a:t>
            </a:r>
            <a:r>
              <a:rPr lang="en-US" dirty="0" err="1"/>
              <a:t>purus</a:t>
            </a:r>
            <a:r>
              <a:rPr lang="en-US" dirty="0"/>
              <a:t>, id </a:t>
            </a:r>
            <a:r>
              <a:rPr lang="en-US" dirty="0" err="1"/>
              <a:t>rutrum</a:t>
            </a:r>
            <a:r>
              <a:rPr lang="en-US" dirty="0"/>
              <a:t> mi </a:t>
            </a:r>
            <a:r>
              <a:rPr lang="en-US" dirty="0" err="1"/>
              <a:t>aliquet</a:t>
            </a:r>
            <a:r>
              <a:rPr lang="en-US" dirty="0"/>
              <a:t> ac. </a:t>
            </a:r>
          </a:p>
        </p:txBody>
      </p:sp>
    </p:spTree>
    <p:extLst>
      <p:ext uri="{BB962C8B-B14F-4D97-AF65-F5344CB8AC3E}">
        <p14:creationId xmlns:p14="http://schemas.microsoft.com/office/powerpoint/2010/main" val="19577739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image layou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sz="quarter" idx="44"/>
          </p:nvPr>
        </p:nvSpPr>
        <p:spPr>
          <a:xfrm>
            <a:off x="12911138" y="0"/>
            <a:ext cx="11471275" cy="13716000"/>
          </a:xfrm>
          <a:prstGeom prst="rect">
            <a:avLst/>
          </a:prstGeom>
          <a:pattFill prst="lgCheck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tIns="0" bIns="0" anchor="ctr"/>
          <a:lstStyle>
            <a:lvl1pPr marL="0" indent="0" algn="ctr">
              <a:buNone/>
              <a:defRPr sz="3600"/>
            </a:lvl1pPr>
          </a:lstStyle>
          <a:p>
            <a:endParaRPr lang="en-US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72625" y="11898313"/>
            <a:ext cx="71913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E09A60F7-EEC2-4499-844E-8E35AC8BC615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42"/>
          </p:nvPr>
        </p:nvSpPr>
        <p:spPr>
          <a:xfrm>
            <a:off x="1396093" y="1102406"/>
            <a:ext cx="3204000" cy="86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43" hasCustomPrompt="1"/>
          </p:nvPr>
        </p:nvSpPr>
        <p:spPr>
          <a:xfrm>
            <a:off x="2829718" y="3028282"/>
            <a:ext cx="8640763" cy="3108993"/>
          </a:xfrm>
          <a:prstGeom prst="rect">
            <a:avLst/>
          </a:prstGeom>
          <a:noFill/>
        </p:spPr>
        <p:txBody>
          <a:bodyPr wrap="square" lIns="0" tIns="0" rIns="0" bIns="0" anchor="t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112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 err="1"/>
              <a:t>Blockchains</a:t>
            </a:r>
            <a:r>
              <a:rPr lang="en-US" dirty="0"/>
              <a:t> that scale</a:t>
            </a:r>
            <a:endParaRPr lang="uk-UA" dirty="0"/>
          </a:p>
        </p:txBody>
      </p:sp>
      <p:sp>
        <p:nvSpPr>
          <p:cNvPr id="6" name="Text Placeholder 11"/>
          <p:cNvSpPr>
            <a:spLocks noGrp="1"/>
          </p:cNvSpPr>
          <p:nvPr>
            <p:ph type="body" sz="quarter" idx="38" hasCustomPrompt="1"/>
          </p:nvPr>
        </p:nvSpPr>
        <p:spPr>
          <a:xfrm>
            <a:off x="2829720" y="6860268"/>
            <a:ext cx="8640762" cy="432118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 ex, </a:t>
            </a:r>
            <a:r>
              <a:rPr lang="en-US" dirty="0" err="1"/>
              <a:t>sed</a:t>
            </a:r>
            <a:r>
              <a:rPr lang="en-US" dirty="0"/>
              <a:t> pharetra </a:t>
            </a:r>
            <a:r>
              <a:rPr lang="en-US" dirty="0" err="1"/>
              <a:t>enim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vitae. </a:t>
            </a:r>
            <a:r>
              <a:rPr lang="en-US" dirty="0" err="1"/>
              <a:t>Ut</a:t>
            </a:r>
            <a:r>
              <a:rPr lang="en-US" dirty="0"/>
              <a:t> dictum </a:t>
            </a:r>
            <a:r>
              <a:rPr lang="en-US" dirty="0" err="1"/>
              <a:t>finibus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at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condimentum</a:t>
            </a:r>
            <a:r>
              <a:rPr lang="en-US" dirty="0"/>
              <a:t>. Maecenas </a:t>
            </a:r>
            <a:r>
              <a:rPr lang="en-US" dirty="0" err="1"/>
              <a:t>posuere</a:t>
            </a:r>
            <a:r>
              <a:rPr lang="en-US" dirty="0"/>
              <a:t>, </a:t>
            </a:r>
            <a:r>
              <a:rPr lang="en-US" dirty="0" err="1"/>
              <a:t>justo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porta, </a:t>
            </a:r>
            <a:r>
              <a:rPr lang="en-US" dirty="0" err="1"/>
              <a:t>urna</a:t>
            </a:r>
            <a:r>
              <a:rPr lang="en-US" dirty="0"/>
              <a:t> </a:t>
            </a:r>
            <a:r>
              <a:rPr lang="en-US" dirty="0" err="1"/>
              <a:t>sapien</a:t>
            </a:r>
            <a:r>
              <a:rPr lang="en-US" dirty="0"/>
              <a:t> </a:t>
            </a:r>
            <a:r>
              <a:rPr lang="en-US" dirty="0" err="1"/>
              <a:t>faucibus</a:t>
            </a:r>
            <a:r>
              <a:rPr lang="en-US" dirty="0"/>
              <a:t> </a:t>
            </a:r>
            <a:r>
              <a:rPr lang="en-US" dirty="0" err="1"/>
              <a:t>tellus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420661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image layou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sz="quarter" idx="44"/>
          </p:nvPr>
        </p:nvSpPr>
        <p:spPr>
          <a:xfrm>
            <a:off x="0" y="0"/>
            <a:ext cx="24382413" cy="6137275"/>
          </a:xfrm>
          <a:prstGeom prst="rect">
            <a:avLst/>
          </a:prstGeom>
          <a:pattFill prst="lgCheck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tIns="0" bIns="0" anchor="ctr"/>
          <a:lstStyle>
            <a:lvl1pPr marL="0" indent="0" algn="ctr">
              <a:buNone/>
              <a:defRPr sz="3600"/>
            </a:lvl1pPr>
          </a:lstStyle>
          <a:p>
            <a:endParaRPr lang="en-US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72625" y="11898313"/>
            <a:ext cx="71913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E09A60F7-EEC2-4499-844E-8E35AC8BC615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42"/>
          </p:nvPr>
        </p:nvSpPr>
        <p:spPr>
          <a:xfrm>
            <a:off x="1396093" y="1102406"/>
            <a:ext cx="3204000" cy="86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43" hasCustomPrompt="1"/>
          </p:nvPr>
        </p:nvSpPr>
        <p:spPr>
          <a:xfrm>
            <a:off x="2830512" y="7467394"/>
            <a:ext cx="18002251" cy="1551194"/>
          </a:xfrm>
          <a:prstGeom prst="rect">
            <a:avLst/>
          </a:prstGeom>
          <a:noFill/>
        </p:spPr>
        <p:txBody>
          <a:bodyPr wrap="square" lIns="0" tIns="0" rIns="0" bIns="0" anchor="t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112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 err="1"/>
              <a:t>Blockchains</a:t>
            </a:r>
            <a:r>
              <a:rPr lang="en-US" dirty="0"/>
              <a:t> that scale</a:t>
            </a:r>
            <a:endParaRPr lang="uk-UA" dirty="0"/>
          </a:p>
        </p:txBody>
      </p:sp>
      <p:sp>
        <p:nvSpPr>
          <p:cNvPr id="6" name="Text Placeholder 11"/>
          <p:cNvSpPr>
            <a:spLocks noGrp="1"/>
          </p:cNvSpPr>
          <p:nvPr>
            <p:ph type="body" sz="quarter" idx="38" hasCustomPrompt="1"/>
          </p:nvPr>
        </p:nvSpPr>
        <p:spPr>
          <a:xfrm>
            <a:off x="2830513" y="9737725"/>
            <a:ext cx="18003043" cy="216059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 err="1"/>
              <a:t>Vivamus</a:t>
            </a:r>
            <a:r>
              <a:rPr lang="en-US" dirty="0"/>
              <a:t> </a:t>
            </a:r>
            <a:r>
              <a:rPr lang="en-US" dirty="0" err="1"/>
              <a:t>ullamcorper</a:t>
            </a:r>
            <a:r>
              <a:rPr lang="en-US" dirty="0"/>
              <a:t> lacus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efficitur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. In </a:t>
            </a:r>
            <a:r>
              <a:rPr lang="en-US" dirty="0" err="1"/>
              <a:t>ultrices</a:t>
            </a:r>
            <a:r>
              <a:rPr lang="en-US" dirty="0"/>
              <a:t>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sem</a:t>
            </a:r>
            <a:r>
              <a:rPr lang="en-US" dirty="0"/>
              <a:t>,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. </a:t>
            </a:r>
            <a:r>
              <a:rPr lang="en-US" dirty="0" err="1"/>
              <a:t>Phasellus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. Nunc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a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sodales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5879445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ttom image layou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sz="quarter" idx="44"/>
          </p:nvPr>
        </p:nvSpPr>
        <p:spPr>
          <a:xfrm>
            <a:off x="0" y="7578725"/>
            <a:ext cx="24382413" cy="6137275"/>
          </a:xfrm>
          <a:prstGeom prst="rect">
            <a:avLst/>
          </a:prstGeom>
          <a:pattFill prst="lgCheck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tIns="0" bIns="0" anchor="ctr"/>
          <a:lstStyle>
            <a:lvl1pPr marL="0" indent="0" algn="ctr">
              <a:buNone/>
              <a:defRPr sz="3600"/>
            </a:lvl1pPr>
          </a:lstStyle>
          <a:p>
            <a:endParaRPr lang="en-US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72625" y="11898313"/>
            <a:ext cx="71913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E09A60F7-EEC2-4499-844E-8E35AC8BC615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42"/>
          </p:nvPr>
        </p:nvSpPr>
        <p:spPr>
          <a:xfrm>
            <a:off x="1396093" y="1102406"/>
            <a:ext cx="3204000" cy="86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43" hasCustomPrompt="1"/>
          </p:nvPr>
        </p:nvSpPr>
        <p:spPr>
          <a:xfrm>
            <a:off x="5710238" y="1706356"/>
            <a:ext cx="15841662" cy="1551194"/>
          </a:xfrm>
          <a:prstGeom prst="rect">
            <a:avLst/>
          </a:prstGeom>
          <a:noFill/>
        </p:spPr>
        <p:txBody>
          <a:bodyPr wrap="square" lIns="0" tIns="0" rIns="0" bIns="0" anchor="t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112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 err="1"/>
              <a:t>Blockchain</a:t>
            </a:r>
            <a:r>
              <a:rPr lang="en-US" dirty="0"/>
              <a:t> in action</a:t>
            </a:r>
            <a:endParaRPr lang="uk-UA" dirty="0"/>
          </a:p>
        </p:txBody>
      </p:sp>
      <p:sp>
        <p:nvSpPr>
          <p:cNvPr id="6" name="Text Placeholder 11"/>
          <p:cNvSpPr>
            <a:spLocks noGrp="1"/>
          </p:cNvSpPr>
          <p:nvPr>
            <p:ph type="body" sz="quarter" idx="38" hasCustomPrompt="1"/>
          </p:nvPr>
        </p:nvSpPr>
        <p:spPr>
          <a:xfrm>
            <a:off x="5710239" y="3977138"/>
            <a:ext cx="15841662" cy="210807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 err="1"/>
              <a:t>Curabitur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 ac </a:t>
            </a:r>
            <a:r>
              <a:rPr lang="en-US" dirty="0" err="1"/>
              <a:t>nunc</a:t>
            </a:r>
            <a:r>
              <a:rPr lang="en-US" dirty="0"/>
              <a:t> et </a:t>
            </a:r>
            <a:r>
              <a:rPr lang="en-US" dirty="0" err="1"/>
              <a:t>dignissim</a:t>
            </a:r>
            <a:r>
              <a:rPr lang="en-US" dirty="0"/>
              <a:t>. Nunc a quam at </a:t>
            </a:r>
            <a:r>
              <a:rPr lang="en-US" dirty="0" err="1"/>
              <a:t>sem</a:t>
            </a:r>
            <a:r>
              <a:rPr lang="en-US" dirty="0"/>
              <a:t> </a:t>
            </a:r>
            <a:r>
              <a:rPr lang="en-US" dirty="0" err="1"/>
              <a:t>ultrices</a:t>
            </a:r>
            <a:r>
              <a:rPr lang="en-US" dirty="0"/>
              <a:t> </a:t>
            </a:r>
            <a:r>
              <a:rPr lang="en-US" dirty="0" err="1"/>
              <a:t>mattis</a:t>
            </a:r>
            <a:r>
              <a:rPr lang="en-US" dirty="0"/>
              <a:t>. </a:t>
            </a:r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faucibus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 a </a:t>
            </a:r>
            <a:r>
              <a:rPr lang="en-US" dirty="0" err="1"/>
              <a:t>enim</a:t>
            </a:r>
            <a:r>
              <a:rPr lang="en-US" dirty="0"/>
              <a:t> </a:t>
            </a:r>
            <a:r>
              <a:rPr lang="en-US" dirty="0" err="1"/>
              <a:t>elementum</a:t>
            </a:r>
            <a:r>
              <a:rPr lang="en-US" dirty="0"/>
              <a:t> </a:t>
            </a:r>
            <a:r>
              <a:rPr lang="en-US" dirty="0" err="1"/>
              <a:t>finibus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gravida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961474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at we do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14">
            <a:extLst>
              <a:ext uri="{FF2B5EF4-FFF2-40B4-BE49-F238E27FC236}">
                <a16:creationId xmlns:a16="http://schemas.microsoft.com/office/drawing/2014/main" id="{715ED846-3364-4FCE-A002-B32F2E4CFEE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195388" y="3978275"/>
            <a:ext cx="2880000" cy="2880000"/>
          </a:xfrm>
          <a:custGeom>
            <a:avLst/>
            <a:gdLst>
              <a:gd name="connsiteX0" fmla="*/ 1440000 w 2880000"/>
              <a:gd name="connsiteY0" fmla="*/ 0 h 2880000"/>
              <a:gd name="connsiteX1" fmla="*/ 2880000 w 2880000"/>
              <a:gd name="connsiteY1" fmla="*/ 1440000 h 2880000"/>
              <a:gd name="connsiteX2" fmla="*/ 1440000 w 2880000"/>
              <a:gd name="connsiteY2" fmla="*/ 2880000 h 2880000"/>
              <a:gd name="connsiteX3" fmla="*/ 0 w 2880000"/>
              <a:gd name="connsiteY3" fmla="*/ 1440000 h 2880000"/>
              <a:gd name="connsiteX4" fmla="*/ 1440000 w 2880000"/>
              <a:gd name="connsiteY4" fmla="*/ 0 h 28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0000" h="2880000">
                <a:moveTo>
                  <a:pt x="1440000" y="0"/>
                </a:moveTo>
                <a:cubicBezTo>
                  <a:pt x="2235290" y="0"/>
                  <a:pt x="2880000" y="644710"/>
                  <a:pt x="2880000" y="1440000"/>
                </a:cubicBezTo>
                <a:cubicBezTo>
                  <a:pt x="2880000" y="2235290"/>
                  <a:pt x="2235290" y="2880000"/>
                  <a:pt x="1440000" y="2880000"/>
                </a:cubicBezTo>
                <a:cubicBezTo>
                  <a:pt x="644710" y="2880000"/>
                  <a:pt x="0" y="2235290"/>
                  <a:pt x="0" y="1440000"/>
                </a:cubicBezTo>
                <a:cubicBezTo>
                  <a:pt x="0" y="644710"/>
                  <a:pt x="644710" y="0"/>
                  <a:pt x="1440000" y="0"/>
                </a:cubicBezTo>
                <a:close/>
              </a:path>
            </a:pathLst>
          </a:custGeom>
          <a:solidFill>
            <a:schemeClr val="accent2"/>
          </a:solidFill>
          <a:ln w="50800">
            <a:noFill/>
          </a:ln>
        </p:spPr>
        <p:txBody>
          <a:bodyPr wrap="square" lIns="360000" tIns="360000" rIns="360000" bIns="360000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2200">
                <a:solidFill>
                  <a:schemeClr val="bg1"/>
                </a:solidFill>
                <a:latin typeface="Font Awesome 5 Brands Regular" panose="02000503000000000000" pitchFamily="50" charset="0"/>
              </a:defRPr>
            </a:lvl1pPr>
          </a:lstStyle>
          <a:p>
            <a:pPr lvl="0"/>
            <a:r>
              <a:rPr lang="en-US" dirty="0"/>
              <a:t></a:t>
            </a:r>
          </a:p>
        </p:txBody>
      </p:sp>
      <p:sp>
        <p:nvSpPr>
          <p:cNvPr id="5" name="Freeform: Shape 15">
            <a:extLst>
              <a:ext uri="{FF2B5EF4-FFF2-40B4-BE49-F238E27FC236}">
                <a16:creationId xmlns:a16="http://schemas.microsoft.com/office/drawing/2014/main" id="{9C2DEA44-6E84-458E-B423-C882759735C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8312469" y="3978275"/>
            <a:ext cx="2880000" cy="2880000"/>
          </a:xfrm>
          <a:custGeom>
            <a:avLst/>
            <a:gdLst>
              <a:gd name="connsiteX0" fmla="*/ 1440000 w 2880000"/>
              <a:gd name="connsiteY0" fmla="*/ 0 h 2880000"/>
              <a:gd name="connsiteX1" fmla="*/ 2880000 w 2880000"/>
              <a:gd name="connsiteY1" fmla="*/ 1440000 h 2880000"/>
              <a:gd name="connsiteX2" fmla="*/ 1440000 w 2880000"/>
              <a:gd name="connsiteY2" fmla="*/ 2880000 h 2880000"/>
              <a:gd name="connsiteX3" fmla="*/ 0 w 2880000"/>
              <a:gd name="connsiteY3" fmla="*/ 1440000 h 2880000"/>
              <a:gd name="connsiteX4" fmla="*/ 1440000 w 2880000"/>
              <a:gd name="connsiteY4" fmla="*/ 0 h 28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0000" h="2880000">
                <a:moveTo>
                  <a:pt x="1440000" y="0"/>
                </a:moveTo>
                <a:cubicBezTo>
                  <a:pt x="2235290" y="0"/>
                  <a:pt x="2880000" y="644710"/>
                  <a:pt x="2880000" y="1440000"/>
                </a:cubicBezTo>
                <a:cubicBezTo>
                  <a:pt x="2880000" y="2235290"/>
                  <a:pt x="2235290" y="2880000"/>
                  <a:pt x="1440000" y="2880000"/>
                </a:cubicBezTo>
                <a:cubicBezTo>
                  <a:pt x="644710" y="2880000"/>
                  <a:pt x="0" y="2235290"/>
                  <a:pt x="0" y="1440000"/>
                </a:cubicBezTo>
                <a:cubicBezTo>
                  <a:pt x="0" y="644710"/>
                  <a:pt x="644710" y="0"/>
                  <a:pt x="1440000" y="0"/>
                </a:cubicBezTo>
                <a:close/>
              </a:path>
            </a:pathLst>
          </a:custGeom>
          <a:solidFill>
            <a:schemeClr val="accent4"/>
          </a:solidFill>
          <a:ln w="50800">
            <a:noFill/>
          </a:ln>
        </p:spPr>
        <p:txBody>
          <a:bodyPr wrap="square" lIns="360000" tIns="360000" rIns="360000" bIns="360000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8800">
                <a:solidFill>
                  <a:schemeClr val="bg1"/>
                </a:solidFill>
                <a:latin typeface="Font Awesome 5 Free Solid" panose="02000503000000000000" pitchFamily="50" charset="0"/>
              </a:defRPr>
            </a:lvl1pPr>
          </a:lstStyle>
          <a:p>
            <a:pPr lvl="0"/>
            <a:r>
              <a:rPr lang="en-US" dirty="0"/>
              <a:t></a:t>
            </a:r>
            <a:endParaRPr lang="x-none" dirty="0"/>
          </a:p>
        </p:txBody>
      </p:sp>
      <p:sp>
        <p:nvSpPr>
          <p:cNvPr id="6" name="Freeform: Shape 16">
            <a:extLst>
              <a:ext uri="{FF2B5EF4-FFF2-40B4-BE49-F238E27FC236}">
                <a16:creationId xmlns:a16="http://schemas.microsoft.com/office/drawing/2014/main" id="{BAE7052B-C075-41F0-AF0C-EC6F1C92582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751206" y="3978275"/>
            <a:ext cx="2880000" cy="2880000"/>
          </a:xfrm>
          <a:custGeom>
            <a:avLst/>
            <a:gdLst>
              <a:gd name="connsiteX0" fmla="*/ 1440000 w 2880000"/>
              <a:gd name="connsiteY0" fmla="*/ 0 h 2880000"/>
              <a:gd name="connsiteX1" fmla="*/ 2880000 w 2880000"/>
              <a:gd name="connsiteY1" fmla="*/ 1440000 h 2880000"/>
              <a:gd name="connsiteX2" fmla="*/ 1440000 w 2880000"/>
              <a:gd name="connsiteY2" fmla="*/ 2880000 h 2880000"/>
              <a:gd name="connsiteX3" fmla="*/ 0 w 2880000"/>
              <a:gd name="connsiteY3" fmla="*/ 1440000 h 2880000"/>
              <a:gd name="connsiteX4" fmla="*/ 1440000 w 2880000"/>
              <a:gd name="connsiteY4" fmla="*/ 0 h 28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0000" h="2880000">
                <a:moveTo>
                  <a:pt x="1440000" y="0"/>
                </a:moveTo>
                <a:cubicBezTo>
                  <a:pt x="2235290" y="0"/>
                  <a:pt x="2880000" y="644710"/>
                  <a:pt x="2880000" y="1440000"/>
                </a:cubicBezTo>
                <a:cubicBezTo>
                  <a:pt x="2880000" y="2235290"/>
                  <a:pt x="2235290" y="2880000"/>
                  <a:pt x="1440000" y="2880000"/>
                </a:cubicBezTo>
                <a:cubicBezTo>
                  <a:pt x="644710" y="2880000"/>
                  <a:pt x="0" y="2235290"/>
                  <a:pt x="0" y="1440000"/>
                </a:cubicBezTo>
                <a:cubicBezTo>
                  <a:pt x="0" y="644710"/>
                  <a:pt x="644710" y="0"/>
                  <a:pt x="1440000" y="0"/>
                </a:cubicBezTo>
                <a:close/>
              </a:path>
            </a:pathLst>
          </a:custGeom>
          <a:solidFill>
            <a:schemeClr val="accent1"/>
          </a:solidFill>
          <a:ln w="50800">
            <a:noFill/>
          </a:ln>
        </p:spPr>
        <p:txBody>
          <a:bodyPr wrap="square" lIns="360000" tIns="360000" rIns="360000" bIns="360000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8800">
                <a:solidFill>
                  <a:schemeClr val="bg1"/>
                </a:solidFill>
                <a:latin typeface="Font Awesome 5 Free Solid" panose="02000503000000000000" pitchFamily="50" charset="0"/>
              </a:defRPr>
            </a:lvl1pPr>
          </a:lstStyle>
          <a:p>
            <a:pPr lvl="0"/>
            <a:r>
              <a:rPr lang="en-US" dirty="0"/>
              <a:t></a:t>
            </a:r>
            <a:endParaRPr lang="x-none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38" hasCustomPrompt="1"/>
          </p:nvPr>
        </p:nvSpPr>
        <p:spPr>
          <a:xfrm>
            <a:off x="2120675" y="8299466"/>
            <a:ext cx="5029426" cy="1994392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Maecenas id diam vestibulum, fringilla velit non malesuada.</a:t>
            </a:r>
            <a:endParaRPr lang="ru-RU" dirty="0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B440AA18-6D34-4CAE-AD24-F0C33AD3AC1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10238" y="1826832"/>
            <a:ext cx="12961937" cy="15511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spcBef>
                <a:spcPts val="0"/>
              </a:spcBef>
              <a:buNone/>
              <a:defRPr sz="11200" spc="-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What we do</a:t>
            </a:r>
            <a:endParaRPr lang="x-none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72625" y="11898313"/>
            <a:ext cx="71913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E09A60F7-EEC2-4499-844E-8E35AC8BC615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42"/>
          </p:nvPr>
        </p:nvSpPr>
        <p:spPr>
          <a:xfrm>
            <a:off x="1396093" y="1102406"/>
            <a:ext cx="3204000" cy="86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Text Placeholder 11"/>
          <p:cNvSpPr>
            <a:spLocks noGrp="1"/>
          </p:cNvSpPr>
          <p:nvPr>
            <p:ph type="body" sz="quarter" idx="37" hasCustomPrompt="1"/>
          </p:nvPr>
        </p:nvSpPr>
        <p:spPr>
          <a:xfrm>
            <a:off x="2120675" y="7320741"/>
            <a:ext cx="5029426" cy="8125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480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Crypto trading</a:t>
            </a:r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43" hasCustomPrompt="1"/>
          </p:nvPr>
        </p:nvSpPr>
        <p:spPr>
          <a:xfrm>
            <a:off x="9677287" y="8299466"/>
            <a:ext cx="5029426" cy="1994392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Vestibulum eu augue facilisis, iaculis sem viverra, dignissim.</a:t>
            </a:r>
            <a:endParaRPr lang="ru-RU" dirty="0"/>
          </a:p>
        </p:txBody>
      </p:sp>
      <p:sp>
        <p:nvSpPr>
          <p:cNvPr id="19" name="Text Placeholder 11"/>
          <p:cNvSpPr>
            <a:spLocks noGrp="1"/>
          </p:cNvSpPr>
          <p:nvPr>
            <p:ph type="body" sz="quarter" idx="44" hasCustomPrompt="1"/>
          </p:nvPr>
        </p:nvSpPr>
        <p:spPr>
          <a:xfrm>
            <a:off x="9677287" y="7320741"/>
            <a:ext cx="5029426" cy="77841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4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Investments</a:t>
            </a:r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45" hasCustomPrompt="1"/>
          </p:nvPr>
        </p:nvSpPr>
        <p:spPr>
          <a:xfrm>
            <a:off x="17232313" y="8299466"/>
            <a:ext cx="5029426" cy="1994392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Duis sagittis dui vel blandit suscipit. </a:t>
            </a:r>
            <a:br>
              <a:rPr lang="pt-BR" dirty="0"/>
            </a:br>
            <a:r>
              <a:rPr lang="pt-BR" dirty="0"/>
              <a:t>Nam nec nunc tortor.</a:t>
            </a:r>
            <a:endParaRPr lang="ru-RU" dirty="0"/>
          </a:p>
        </p:txBody>
      </p:sp>
      <p:sp>
        <p:nvSpPr>
          <p:cNvPr id="21" name="Text Placeholder 11"/>
          <p:cNvSpPr>
            <a:spLocks noGrp="1"/>
          </p:cNvSpPr>
          <p:nvPr>
            <p:ph type="body" sz="quarter" idx="46" hasCustomPrompt="1"/>
          </p:nvPr>
        </p:nvSpPr>
        <p:spPr>
          <a:xfrm>
            <a:off x="17232313" y="7320741"/>
            <a:ext cx="5029426" cy="77841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480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 dirty="0" err="1"/>
              <a:t>Blockchain</a:t>
            </a:r>
            <a:r>
              <a:rPr lang="en-US" dirty="0"/>
              <a:t> dev</a:t>
            </a:r>
          </a:p>
        </p:txBody>
      </p:sp>
    </p:spTree>
    <p:extLst>
      <p:ext uri="{BB962C8B-B14F-4D97-AF65-F5344CB8AC3E}">
        <p14:creationId xmlns:p14="http://schemas.microsoft.com/office/powerpoint/2010/main" val="30075522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oal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14">
            <a:extLst>
              <a:ext uri="{FF2B5EF4-FFF2-40B4-BE49-F238E27FC236}">
                <a16:creationId xmlns:a16="http://schemas.microsoft.com/office/drawing/2014/main" id="{715ED846-3364-4FCE-A002-B32F2E4CFEE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4890863" y="8837725"/>
            <a:ext cx="1800000" cy="1800000"/>
          </a:xfrm>
          <a:custGeom>
            <a:avLst/>
            <a:gdLst>
              <a:gd name="connsiteX0" fmla="*/ 1440000 w 2880000"/>
              <a:gd name="connsiteY0" fmla="*/ 0 h 2880000"/>
              <a:gd name="connsiteX1" fmla="*/ 2880000 w 2880000"/>
              <a:gd name="connsiteY1" fmla="*/ 1440000 h 2880000"/>
              <a:gd name="connsiteX2" fmla="*/ 1440000 w 2880000"/>
              <a:gd name="connsiteY2" fmla="*/ 2880000 h 2880000"/>
              <a:gd name="connsiteX3" fmla="*/ 0 w 2880000"/>
              <a:gd name="connsiteY3" fmla="*/ 1440000 h 2880000"/>
              <a:gd name="connsiteX4" fmla="*/ 1440000 w 2880000"/>
              <a:gd name="connsiteY4" fmla="*/ 0 h 28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0000" h="2880000">
                <a:moveTo>
                  <a:pt x="1440000" y="0"/>
                </a:moveTo>
                <a:cubicBezTo>
                  <a:pt x="2235290" y="0"/>
                  <a:pt x="2880000" y="644710"/>
                  <a:pt x="2880000" y="1440000"/>
                </a:cubicBezTo>
                <a:cubicBezTo>
                  <a:pt x="2880000" y="2235290"/>
                  <a:pt x="2235290" y="2880000"/>
                  <a:pt x="1440000" y="2880000"/>
                </a:cubicBezTo>
                <a:cubicBezTo>
                  <a:pt x="644710" y="2880000"/>
                  <a:pt x="0" y="2235290"/>
                  <a:pt x="0" y="1440000"/>
                </a:cubicBezTo>
                <a:cubicBezTo>
                  <a:pt x="0" y="644710"/>
                  <a:pt x="644710" y="0"/>
                  <a:pt x="1440000" y="0"/>
                </a:cubicBezTo>
                <a:close/>
              </a:path>
            </a:pathLst>
          </a:custGeom>
          <a:solidFill>
            <a:schemeClr val="accent2"/>
          </a:solidFill>
          <a:ln w="50800">
            <a:noFill/>
          </a:ln>
        </p:spPr>
        <p:txBody>
          <a:bodyPr wrap="square" lIns="360000" tIns="360000" rIns="360000" bIns="360000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6000">
                <a:solidFill>
                  <a:schemeClr val="bg1"/>
                </a:solidFill>
                <a:latin typeface="Font Awesome 5 Brands Regular" panose="02000503000000000000" pitchFamily="50" charset="0"/>
              </a:defRPr>
            </a:lvl1pPr>
          </a:lstStyle>
          <a:p>
            <a:pPr lvl="0"/>
            <a:r>
              <a:rPr lang="en-US" dirty="0"/>
              <a:t></a:t>
            </a:r>
          </a:p>
        </p:txBody>
      </p:sp>
      <p:sp>
        <p:nvSpPr>
          <p:cNvPr id="5" name="Freeform: Shape 15">
            <a:extLst>
              <a:ext uri="{FF2B5EF4-FFF2-40B4-BE49-F238E27FC236}">
                <a16:creationId xmlns:a16="http://schemas.microsoft.com/office/drawing/2014/main" id="{9C2DEA44-6E84-458E-B423-C882759735C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691550" y="8837725"/>
            <a:ext cx="1800000" cy="1800000"/>
          </a:xfrm>
          <a:custGeom>
            <a:avLst/>
            <a:gdLst>
              <a:gd name="connsiteX0" fmla="*/ 1440000 w 2880000"/>
              <a:gd name="connsiteY0" fmla="*/ 0 h 2880000"/>
              <a:gd name="connsiteX1" fmla="*/ 2880000 w 2880000"/>
              <a:gd name="connsiteY1" fmla="*/ 1440000 h 2880000"/>
              <a:gd name="connsiteX2" fmla="*/ 1440000 w 2880000"/>
              <a:gd name="connsiteY2" fmla="*/ 2880000 h 2880000"/>
              <a:gd name="connsiteX3" fmla="*/ 0 w 2880000"/>
              <a:gd name="connsiteY3" fmla="*/ 1440000 h 2880000"/>
              <a:gd name="connsiteX4" fmla="*/ 1440000 w 2880000"/>
              <a:gd name="connsiteY4" fmla="*/ 0 h 28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0000" h="2880000">
                <a:moveTo>
                  <a:pt x="1440000" y="0"/>
                </a:moveTo>
                <a:cubicBezTo>
                  <a:pt x="2235290" y="0"/>
                  <a:pt x="2880000" y="644710"/>
                  <a:pt x="2880000" y="1440000"/>
                </a:cubicBezTo>
                <a:cubicBezTo>
                  <a:pt x="2880000" y="2235290"/>
                  <a:pt x="2235290" y="2880000"/>
                  <a:pt x="1440000" y="2880000"/>
                </a:cubicBezTo>
                <a:cubicBezTo>
                  <a:pt x="644710" y="2880000"/>
                  <a:pt x="0" y="2235290"/>
                  <a:pt x="0" y="1440000"/>
                </a:cubicBezTo>
                <a:cubicBezTo>
                  <a:pt x="0" y="644710"/>
                  <a:pt x="644710" y="0"/>
                  <a:pt x="1440000" y="0"/>
                </a:cubicBezTo>
                <a:close/>
              </a:path>
            </a:pathLst>
          </a:custGeom>
          <a:solidFill>
            <a:schemeClr val="accent3"/>
          </a:solidFill>
          <a:ln w="50800">
            <a:noFill/>
          </a:ln>
        </p:spPr>
        <p:txBody>
          <a:bodyPr wrap="square" lIns="360000" tIns="360000" rIns="360000" bIns="360000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6000">
                <a:solidFill>
                  <a:schemeClr val="bg1"/>
                </a:solidFill>
                <a:latin typeface="Font Awesome 5 Free Solid" panose="02000503000000000000" pitchFamily="50" charset="0"/>
              </a:defRPr>
            </a:lvl1pPr>
          </a:lstStyle>
          <a:p>
            <a:pPr lvl="0"/>
            <a:r>
              <a:rPr lang="en-US" dirty="0"/>
              <a:t></a:t>
            </a:r>
            <a:endParaRPr lang="x-none" dirty="0"/>
          </a:p>
        </p:txBody>
      </p:sp>
      <p:sp>
        <p:nvSpPr>
          <p:cNvPr id="6" name="Freeform: Shape 16">
            <a:extLst>
              <a:ext uri="{FF2B5EF4-FFF2-40B4-BE49-F238E27FC236}">
                <a16:creationId xmlns:a16="http://schemas.microsoft.com/office/drawing/2014/main" id="{BAE7052B-C075-41F0-AF0C-EC6F1C92582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1292000" y="7397863"/>
            <a:ext cx="1800000" cy="1800000"/>
          </a:xfrm>
          <a:custGeom>
            <a:avLst/>
            <a:gdLst>
              <a:gd name="connsiteX0" fmla="*/ 1440000 w 2880000"/>
              <a:gd name="connsiteY0" fmla="*/ 0 h 2880000"/>
              <a:gd name="connsiteX1" fmla="*/ 2880000 w 2880000"/>
              <a:gd name="connsiteY1" fmla="*/ 1440000 h 2880000"/>
              <a:gd name="connsiteX2" fmla="*/ 1440000 w 2880000"/>
              <a:gd name="connsiteY2" fmla="*/ 2880000 h 2880000"/>
              <a:gd name="connsiteX3" fmla="*/ 0 w 2880000"/>
              <a:gd name="connsiteY3" fmla="*/ 1440000 h 2880000"/>
              <a:gd name="connsiteX4" fmla="*/ 1440000 w 2880000"/>
              <a:gd name="connsiteY4" fmla="*/ 0 h 28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0000" h="2880000">
                <a:moveTo>
                  <a:pt x="1440000" y="0"/>
                </a:moveTo>
                <a:cubicBezTo>
                  <a:pt x="2235290" y="0"/>
                  <a:pt x="2880000" y="644710"/>
                  <a:pt x="2880000" y="1440000"/>
                </a:cubicBezTo>
                <a:cubicBezTo>
                  <a:pt x="2880000" y="2235290"/>
                  <a:pt x="2235290" y="2880000"/>
                  <a:pt x="1440000" y="2880000"/>
                </a:cubicBezTo>
                <a:cubicBezTo>
                  <a:pt x="644710" y="2880000"/>
                  <a:pt x="0" y="2235290"/>
                  <a:pt x="0" y="1440000"/>
                </a:cubicBezTo>
                <a:cubicBezTo>
                  <a:pt x="0" y="644710"/>
                  <a:pt x="644710" y="0"/>
                  <a:pt x="1440000" y="0"/>
                </a:cubicBezTo>
                <a:close/>
              </a:path>
            </a:pathLst>
          </a:custGeom>
          <a:solidFill>
            <a:schemeClr val="accent1"/>
          </a:solidFill>
          <a:ln w="50800">
            <a:noFill/>
          </a:ln>
        </p:spPr>
        <p:txBody>
          <a:bodyPr wrap="square" lIns="360000" tIns="360000" rIns="360000" bIns="360000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6000">
                <a:solidFill>
                  <a:schemeClr val="bg1"/>
                </a:solidFill>
                <a:latin typeface="Font Awesome 5 Free Solid" panose="02000503000000000000" pitchFamily="50" charset="0"/>
              </a:defRPr>
            </a:lvl1pPr>
          </a:lstStyle>
          <a:p>
            <a:pPr lvl="0"/>
            <a:r>
              <a:rPr lang="en-US" dirty="0"/>
              <a:t></a:t>
            </a:r>
            <a:endParaRPr lang="x-none" dirty="0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B440AA18-6D34-4CAE-AD24-F0C33AD3AC1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10238" y="1808544"/>
            <a:ext cx="12961937" cy="15511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spcBef>
                <a:spcPts val="0"/>
              </a:spcBef>
              <a:buNone/>
              <a:defRPr sz="11200" spc="-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Our strategies</a:t>
            </a:r>
            <a:endParaRPr lang="x-none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72625" y="11898313"/>
            <a:ext cx="71913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E09A60F7-EEC2-4499-844E-8E35AC8BC615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42"/>
          </p:nvPr>
        </p:nvSpPr>
        <p:spPr>
          <a:xfrm>
            <a:off x="1396093" y="1102406"/>
            <a:ext cx="3204000" cy="86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Text Placeholder 11"/>
          <p:cNvSpPr>
            <a:spLocks noGrp="1"/>
          </p:cNvSpPr>
          <p:nvPr>
            <p:ph type="body" sz="quarter" idx="37" hasCustomPrompt="1"/>
          </p:nvPr>
        </p:nvSpPr>
        <p:spPr>
          <a:xfrm>
            <a:off x="1389063" y="6365875"/>
            <a:ext cx="5761037" cy="1661993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600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Technical analysis</a:t>
            </a:r>
          </a:p>
        </p:txBody>
      </p:sp>
      <p:sp>
        <p:nvSpPr>
          <p:cNvPr id="16" name="Text Placeholder 11"/>
          <p:cNvSpPr>
            <a:spLocks noGrp="1"/>
          </p:cNvSpPr>
          <p:nvPr>
            <p:ph type="body" sz="quarter" idx="39" hasCustomPrompt="1"/>
          </p:nvPr>
        </p:nvSpPr>
        <p:spPr>
          <a:xfrm>
            <a:off x="9310688" y="4228394"/>
            <a:ext cx="5761037" cy="1661993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60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Range</a:t>
            </a:r>
            <a:br>
              <a:rPr lang="en-US" dirty="0"/>
            </a:br>
            <a:r>
              <a:rPr lang="en-US" dirty="0"/>
              <a:t>trading</a:t>
            </a:r>
          </a:p>
        </p:txBody>
      </p:sp>
      <p:sp>
        <p:nvSpPr>
          <p:cNvPr id="17" name="Text Placeholder 11"/>
          <p:cNvSpPr>
            <a:spLocks noGrp="1"/>
          </p:cNvSpPr>
          <p:nvPr>
            <p:ph type="body" sz="quarter" idx="41" hasCustomPrompt="1"/>
          </p:nvPr>
        </p:nvSpPr>
        <p:spPr>
          <a:xfrm>
            <a:off x="17230726" y="6365875"/>
            <a:ext cx="5761037" cy="1661993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60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Playing Bitcoin volatility</a:t>
            </a:r>
          </a:p>
        </p:txBody>
      </p:sp>
    </p:spTree>
    <p:extLst>
      <p:ext uri="{BB962C8B-B14F-4D97-AF65-F5344CB8AC3E}">
        <p14:creationId xmlns:p14="http://schemas.microsoft.com/office/powerpoint/2010/main" val="186691259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alu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16">
            <a:extLst>
              <a:ext uri="{FF2B5EF4-FFF2-40B4-BE49-F238E27FC236}">
                <a16:creationId xmlns:a16="http://schemas.microsoft.com/office/drawing/2014/main" id="{BAE7052B-C075-41F0-AF0C-EC6F1C92582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2191725" y="1817688"/>
            <a:ext cx="2880000" cy="2880000"/>
          </a:xfrm>
          <a:custGeom>
            <a:avLst/>
            <a:gdLst>
              <a:gd name="connsiteX0" fmla="*/ 1440000 w 2880000"/>
              <a:gd name="connsiteY0" fmla="*/ 0 h 2880000"/>
              <a:gd name="connsiteX1" fmla="*/ 2880000 w 2880000"/>
              <a:gd name="connsiteY1" fmla="*/ 1440000 h 2880000"/>
              <a:gd name="connsiteX2" fmla="*/ 1440000 w 2880000"/>
              <a:gd name="connsiteY2" fmla="*/ 2880000 h 2880000"/>
              <a:gd name="connsiteX3" fmla="*/ 0 w 2880000"/>
              <a:gd name="connsiteY3" fmla="*/ 1440000 h 2880000"/>
              <a:gd name="connsiteX4" fmla="*/ 1440000 w 2880000"/>
              <a:gd name="connsiteY4" fmla="*/ 0 h 28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0000" h="2880000">
                <a:moveTo>
                  <a:pt x="1440000" y="0"/>
                </a:moveTo>
                <a:cubicBezTo>
                  <a:pt x="2235290" y="0"/>
                  <a:pt x="2880000" y="644710"/>
                  <a:pt x="2880000" y="1440000"/>
                </a:cubicBezTo>
                <a:cubicBezTo>
                  <a:pt x="2880000" y="2235290"/>
                  <a:pt x="2235290" y="2880000"/>
                  <a:pt x="1440000" y="2880000"/>
                </a:cubicBezTo>
                <a:cubicBezTo>
                  <a:pt x="644710" y="2880000"/>
                  <a:pt x="0" y="2235290"/>
                  <a:pt x="0" y="1440000"/>
                </a:cubicBezTo>
                <a:cubicBezTo>
                  <a:pt x="0" y="644710"/>
                  <a:pt x="644710" y="0"/>
                  <a:pt x="1440000" y="0"/>
                </a:cubicBezTo>
                <a:close/>
              </a:path>
            </a:pathLst>
          </a:custGeom>
          <a:gradFill>
            <a:gsLst>
              <a:gs pos="100000">
                <a:schemeClr val="accent2">
                  <a:alpha val="6000"/>
                </a:schemeClr>
              </a:gs>
              <a:gs pos="0">
                <a:schemeClr val="accent2">
                  <a:alpha val="6000"/>
                </a:schemeClr>
              </a:gs>
              <a:gs pos="50000">
                <a:schemeClr val="accent2">
                  <a:alpha val="40000"/>
                </a:schemeClr>
              </a:gs>
            </a:gsLst>
            <a:lin ang="0" scaled="1"/>
          </a:gradFill>
          <a:ln w="25400">
            <a:gradFill>
              <a:gsLst>
                <a:gs pos="0">
                  <a:schemeClr val="accent2">
                    <a:alpha val="10000"/>
                  </a:schemeClr>
                </a:gs>
                <a:gs pos="50000">
                  <a:schemeClr val="accent2">
                    <a:alpha val="80000"/>
                  </a:schemeClr>
                </a:gs>
                <a:gs pos="100000">
                  <a:schemeClr val="accent2">
                    <a:alpha val="10000"/>
                  </a:schemeClr>
                </a:gs>
              </a:gsLst>
              <a:lin ang="0" scaled="0"/>
            </a:gradFill>
          </a:ln>
        </p:spPr>
        <p:txBody>
          <a:bodyPr wrap="square" lIns="360000" tIns="360000" rIns="360000" bIns="216000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720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uk-UA" dirty="0"/>
              <a:t>01</a:t>
            </a:r>
            <a:endParaRPr lang="x-none" dirty="0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B440AA18-6D34-4CAE-AD24-F0C33AD3AC1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828925" y="3978275"/>
            <a:ext cx="6481763" cy="620477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spcBef>
                <a:spcPts val="0"/>
              </a:spcBef>
              <a:buNone/>
              <a:defRPr sz="11200" spc="-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We’re building</a:t>
            </a:r>
            <a:br>
              <a:rPr lang="en-US" dirty="0"/>
            </a:br>
            <a:r>
              <a:rPr lang="en-US" dirty="0"/>
              <a:t>a global brand</a:t>
            </a:r>
            <a:endParaRPr lang="x-none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72625" y="11898313"/>
            <a:ext cx="71913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E09A60F7-EEC2-4499-844E-8E35AC8BC615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42"/>
          </p:nvPr>
        </p:nvSpPr>
        <p:spPr>
          <a:xfrm>
            <a:off x="1396093" y="1102406"/>
            <a:ext cx="3204000" cy="86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Freeform: Shape 16">
            <a:extLst>
              <a:ext uri="{FF2B5EF4-FFF2-40B4-BE49-F238E27FC236}">
                <a16:creationId xmlns:a16="http://schemas.microsoft.com/office/drawing/2014/main" id="{BAE7052B-C075-41F0-AF0C-EC6F1C925828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2191725" y="5418138"/>
            <a:ext cx="2880000" cy="2880000"/>
          </a:xfrm>
          <a:custGeom>
            <a:avLst/>
            <a:gdLst>
              <a:gd name="connsiteX0" fmla="*/ 1440000 w 2880000"/>
              <a:gd name="connsiteY0" fmla="*/ 0 h 2880000"/>
              <a:gd name="connsiteX1" fmla="*/ 2880000 w 2880000"/>
              <a:gd name="connsiteY1" fmla="*/ 1440000 h 2880000"/>
              <a:gd name="connsiteX2" fmla="*/ 1440000 w 2880000"/>
              <a:gd name="connsiteY2" fmla="*/ 2880000 h 2880000"/>
              <a:gd name="connsiteX3" fmla="*/ 0 w 2880000"/>
              <a:gd name="connsiteY3" fmla="*/ 1440000 h 2880000"/>
              <a:gd name="connsiteX4" fmla="*/ 1440000 w 2880000"/>
              <a:gd name="connsiteY4" fmla="*/ 0 h 28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0000" h="2880000">
                <a:moveTo>
                  <a:pt x="1440000" y="0"/>
                </a:moveTo>
                <a:cubicBezTo>
                  <a:pt x="2235290" y="0"/>
                  <a:pt x="2880000" y="644710"/>
                  <a:pt x="2880000" y="1440000"/>
                </a:cubicBezTo>
                <a:cubicBezTo>
                  <a:pt x="2880000" y="2235290"/>
                  <a:pt x="2235290" y="2880000"/>
                  <a:pt x="1440000" y="2880000"/>
                </a:cubicBezTo>
                <a:cubicBezTo>
                  <a:pt x="644710" y="2880000"/>
                  <a:pt x="0" y="2235290"/>
                  <a:pt x="0" y="1440000"/>
                </a:cubicBezTo>
                <a:cubicBezTo>
                  <a:pt x="0" y="644710"/>
                  <a:pt x="644710" y="0"/>
                  <a:pt x="1440000" y="0"/>
                </a:cubicBezTo>
                <a:close/>
              </a:path>
            </a:pathLst>
          </a:custGeom>
          <a:gradFill>
            <a:gsLst>
              <a:gs pos="100000">
                <a:schemeClr val="accent2">
                  <a:alpha val="6000"/>
                </a:schemeClr>
              </a:gs>
              <a:gs pos="0">
                <a:schemeClr val="accent2">
                  <a:alpha val="6000"/>
                </a:schemeClr>
              </a:gs>
              <a:gs pos="50000">
                <a:schemeClr val="accent2">
                  <a:alpha val="40000"/>
                </a:schemeClr>
              </a:gs>
            </a:gsLst>
            <a:lin ang="0" scaled="1"/>
          </a:gradFill>
          <a:ln w="25400">
            <a:gradFill>
              <a:gsLst>
                <a:gs pos="0">
                  <a:schemeClr val="accent2">
                    <a:alpha val="10000"/>
                  </a:schemeClr>
                </a:gs>
                <a:gs pos="50000">
                  <a:schemeClr val="accent2">
                    <a:alpha val="80000"/>
                  </a:schemeClr>
                </a:gs>
                <a:gs pos="100000">
                  <a:schemeClr val="accent2">
                    <a:alpha val="10000"/>
                  </a:schemeClr>
                </a:gs>
              </a:gsLst>
              <a:lin ang="0" scaled="0"/>
            </a:gradFill>
          </a:ln>
        </p:spPr>
        <p:txBody>
          <a:bodyPr wrap="square" lIns="360000" tIns="360000" rIns="360000" bIns="216000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720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02</a:t>
            </a:r>
            <a:endParaRPr lang="x-none" dirty="0"/>
          </a:p>
        </p:txBody>
      </p:sp>
      <p:sp>
        <p:nvSpPr>
          <p:cNvPr id="18" name="Freeform: Shape 16">
            <a:extLst>
              <a:ext uri="{FF2B5EF4-FFF2-40B4-BE49-F238E27FC236}">
                <a16:creationId xmlns:a16="http://schemas.microsoft.com/office/drawing/2014/main" id="{BAE7052B-C075-41F0-AF0C-EC6F1C92582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12191725" y="9018588"/>
            <a:ext cx="2880000" cy="2880000"/>
          </a:xfrm>
          <a:custGeom>
            <a:avLst/>
            <a:gdLst>
              <a:gd name="connsiteX0" fmla="*/ 1440000 w 2880000"/>
              <a:gd name="connsiteY0" fmla="*/ 0 h 2880000"/>
              <a:gd name="connsiteX1" fmla="*/ 2880000 w 2880000"/>
              <a:gd name="connsiteY1" fmla="*/ 1440000 h 2880000"/>
              <a:gd name="connsiteX2" fmla="*/ 1440000 w 2880000"/>
              <a:gd name="connsiteY2" fmla="*/ 2880000 h 2880000"/>
              <a:gd name="connsiteX3" fmla="*/ 0 w 2880000"/>
              <a:gd name="connsiteY3" fmla="*/ 1440000 h 2880000"/>
              <a:gd name="connsiteX4" fmla="*/ 1440000 w 2880000"/>
              <a:gd name="connsiteY4" fmla="*/ 0 h 28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0000" h="2880000">
                <a:moveTo>
                  <a:pt x="1440000" y="0"/>
                </a:moveTo>
                <a:cubicBezTo>
                  <a:pt x="2235290" y="0"/>
                  <a:pt x="2880000" y="644710"/>
                  <a:pt x="2880000" y="1440000"/>
                </a:cubicBezTo>
                <a:cubicBezTo>
                  <a:pt x="2880000" y="2235290"/>
                  <a:pt x="2235290" y="2880000"/>
                  <a:pt x="1440000" y="2880000"/>
                </a:cubicBezTo>
                <a:cubicBezTo>
                  <a:pt x="644710" y="2880000"/>
                  <a:pt x="0" y="2235290"/>
                  <a:pt x="0" y="1440000"/>
                </a:cubicBezTo>
                <a:cubicBezTo>
                  <a:pt x="0" y="644710"/>
                  <a:pt x="644710" y="0"/>
                  <a:pt x="1440000" y="0"/>
                </a:cubicBezTo>
                <a:close/>
              </a:path>
            </a:pathLst>
          </a:custGeom>
          <a:gradFill>
            <a:gsLst>
              <a:gs pos="100000">
                <a:schemeClr val="accent2">
                  <a:alpha val="6000"/>
                </a:schemeClr>
              </a:gs>
              <a:gs pos="0">
                <a:schemeClr val="accent2">
                  <a:alpha val="6000"/>
                </a:schemeClr>
              </a:gs>
              <a:gs pos="50000">
                <a:schemeClr val="accent2">
                  <a:alpha val="40000"/>
                </a:schemeClr>
              </a:gs>
            </a:gsLst>
            <a:lin ang="0" scaled="1"/>
          </a:gradFill>
          <a:ln w="25400">
            <a:gradFill>
              <a:gsLst>
                <a:gs pos="0">
                  <a:schemeClr val="accent2">
                    <a:alpha val="10000"/>
                  </a:schemeClr>
                </a:gs>
                <a:gs pos="50000">
                  <a:schemeClr val="accent2">
                    <a:alpha val="80000"/>
                  </a:schemeClr>
                </a:gs>
                <a:gs pos="100000">
                  <a:schemeClr val="accent2">
                    <a:alpha val="10000"/>
                  </a:schemeClr>
                </a:gs>
              </a:gsLst>
              <a:lin ang="0" scaled="0"/>
            </a:gradFill>
          </a:ln>
        </p:spPr>
        <p:txBody>
          <a:bodyPr wrap="square" lIns="360000" tIns="360000" rIns="360000" bIns="216000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720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03</a:t>
            </a:r>
            <a:endParaRPr lang="x-none" dirty="0"/>
          </a:p>
        </p:txBody>
      </p:sp>
      <p:sp>
        <p:nvSpPr>
          <p:cNvPr id="19" name="Text Placeholder 11"/>
          <p:cNvSpPr>
            <a:spLocks noGrp="1"/>
          </p:cNvSpPr>
          <p:nvPr>
            <p:ph type="body" sz="quarter" idx="38" hasCustomPrompt="1"/>
          </p:nvPr>
        </p:nvSpPr>
        <p:spPr>
          <a:xfrm>
            <a:off x="15790863" y="2260492"/>
            <a:ext cx="6481762" cy="1994392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pretium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. Integer </a:t>
            </a:r>
            <a:r>
              <a:rPr lang="en-US" dirty="0" err="1"/>
              <a:t>porttitor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non </a:t>
            </a:r>
            <a:r>
              <a:rPr lang="en-US" dirty="0" err="1"/>
              <a:t>luctus</a:t>
            </a:r>
            <a:r>
              <a:rPr lang="en-US" dirty="0"/>
              <a:t> </a:t>
            </a:r>
            <a:r>
              <a:rPr lang="en-US" dirty="0" err="1"/>
              <a:t>ultricies</a:t>
            </a:r>
            <a:r>
              <a:rPr lang="en-US" dirty="0"/>
              <a:t>.</a:t>
            </a:r>
          </a:p>
        </p:txBody>
      </p:sp>
      <p:sp>
        <p:nvSpPr>
          <p:cNvPr id="20" name="Text Placeholder 11"/>
          <p:cNvSpPr>
            <a:spLocks noGrp="1"/>
          </p:cNvSpPr>
          <p:nvPr>
            <p:ph type="body" sz="quarter" idx="40" hasCustomPrompt="1"/>
          </p:nvPr>
        </p:nvSpPr>
        <p:spPr>
          <a:xfrm>
            <a:off x="15790863" y="5860942"/>
            <a:ext cx="6481762" cy="1994392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 err="1"/>
              <a:t>Vivamus</a:t>
            </a:r>
            <a:r>
              <a:rPr lang="en-US" dirty="0"/>
              <a:t> </a:t>
            </a:r>
            <a:r>
              <a:rPr lang="en-US" dirty="0" err="1"/>
              <a:t>sagittis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</a:t>
            </a:r>
            <a:r>
              <a:rPr lang="en-US" dirty="0" err="1"/>
              <a:t>pretium</a:t>
            </a:r>
            <a:r>
              <a:rPr lang="en-US" dirty="0"/>
              <a:t>, </a:t>
            </a:r>
            <a:r>
              <a:rPr lang="en-US" dirty="0" err="1"/>
              <a:t>rutrum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 vitae, </a:t>
            </a:r>
            <a:r>
              <a:rPr lang="en-US" dirty="0" err="1"/>
              <a:t>posuere</a:t>
            </a:r>
            <a:r>
              <a:rPr lang="en-US" dirty="0"/>
              <a:t> quam.</a:t>
            </a:r>
          </a:p>
        </p:txBody>
      </p:sp>
      <p:sp>
        <p:nvSpPr>
          <p:cNvPr id="21" name="Text Placeholder 11"/>
          <p:cNvSpPr>
            <a:spLocks noGrp="1"/>
          </p:cNvSpPr>
          <p:nvPr>
            <p:ph type="body" sz="quarter" idx="41" hasCustomPrompt="1"/>
          </p:nvPr>
        </p:nvSpPr>
        <p:spPr>
          <a:xfrm>
            <a:off x="15790863" y="9461392"/>
            <a:ext cx="6481762" cy="1994392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Proin commodo odio eu diam bibendum, quis tempor nisi luctus.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12410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2"/>
          <p:cNvSpPr>
            <a:spLocks noGrp="1"/>
          </p:cNvSpPr>
          <p:nvPr>
            <p:ph type="pic" sz="quarter" idx="44"/>
          </p:nvPr>
        </p:nvSpPr>
        <p:spPr>
          <a:xfrm>
            <a:off x="1390650" y="3978275"/>
            <a:ext cx="4680000" cy="5759451"/>
          </a:xfrm>
          <a:prstGeom prst="roundRect">
            <a:avLst>
              <a:gd name="adj" fmla="val 15210"/>
            </a:avLst>
          </a:prstGeom>
          <a:pattFill prst="lgCheck">
            <a:fgClr>
              <a:schemeClr val="bg1"/>
            </a:fgClr>
            <a:bgClr>
              <a:schemeClr val="bg1">
                <a:lumMod val="85000"/>
              </a:schemeClr>
            </a:bgClr>
          </a:pattFill>
          <a:ln w="25400">
            <a:solidFill>
              <a:schemeClr val="tx2">
                <a:lumMod val="10000"/>
                <a:lumOff val="90000"/>
                <a:alpha val="40000"/>
              </a:schemeClr>
            </a:solidFill>
          </a:ln>
        </p:spPr>
        <p:txBody>
          <a:bodyPr tIns="0" bIns="0" anchor="ctr"/>
          <a:lstStyle>
            <a:lvl1pPr marL="0" indent="0" algn="ctr">
              <a:buNone/>
              <a:defRPr sz="3600"/>
            </a:lvl1pPr>
          </a:lstStyle>
          <a:p>
            <a:endParaRPr lang="en-US"/>
          </a:p>
        </p:txBody>
      </p:sp>
      <p:sp>
        <p:nvSpPr>
          <p:cNvPr id="29" name="Picture Placeholder 2"/>
          <p:cNvSpPr>
            <a:spLocks noGrp="1"/>
          </p:cNvSpPr>
          <p:nvPr>
            <p:ph type="pic" sz="quarter" idx="45"/>
          </p:nvPr>
        </p:nvSpPr>
        <p:spPr>
          <a:xfrm>
            <a:off x="18311763" y="3978275"/>
            <a:ext cx="4680000" cy="5759451"/>
          </a:xfrm>
          <a:prstGeom prst="roundRect">
            <a:avLst>
              <a:gd name="adj" fmla="val 15537"/>
            </a:avLst>
          </a:prstGeom>
          <a:pattFill prst="lgCheck">
            <a:fgClr>
              <a:schemeClr val="bg1"/>
            </a:fgClr>
            <a:bgClr>
              <a:schemeClr val="bg1">
                <a:lumMod val="85000"/>
              </a:schemeClr>
            </a:bgClr>
          </a:pattFill>
          <a:ln w="25400">
            <a:solidFill>
              <a:schemeClr val="tx2">
                <a:lumMod val="10000"/>
                <a:lumOff val="90000"/>
                <a:alpha val="40000"/>
              </a:schemeClr>
            </a:solidFill>
          </a:ln>
        </p:spPr>
        <p:txBody>
          <a:bodyPr tIns="0" bIns="0" anchor="ctr"/>
          <a:lstStyle>
            <a:lvl1pPr marL="0" indent="0" algn="ctr">
              <a:buNone/>
              <a:defRPr sz="3600"/>
            </a:lvl1pPr>
          </a:lstStyle>
          <a:p>
            <a:endParaRPr lang="en-US"/>
          </a:p>
        </p:txBody>
      </p:sp>
      <p:sp>
        <p:nvSpPr>
          <p:cNvPr id="30" name="Picture Placeholder 2"/>
          <p:cNvSpPr>
            <a:spLocks noGrp="1"/>
          </p:cNvSpPr>
          <p:nvPr>
            <p:ph type="pic" sz="quarter" idx="46"/>
          </p:nvPr>
        </p:nvSpPr>
        <p:spPr>
          <a:xfrm>
            <a:off x="12671392" y="3978275"/>
            <a:ext cx="4680000" cy="5759451"/>
          </a:xfrm>
          <a:prstGeom prst="roundRect">
            <a:avLst>
              <a:gd name="adj" fmla="val 15928"/>
            </a:avLst>
          </a:prstGeom>
          <a:pattFill prst="lgCheck">
            <a:fgClr>
              <a:schemeClr val="bg1"/>
            </a:fgClr>
            <a:bgClr>
              <a:schemeClr val="bg1">
                <a:lumMod val="85000"/>
              </a:schemeClr>
            </a:bgClr>
          </a:pattFill>
          <a:ln w="25400">
            <a:solidFill>
              <a:schemeClr val="tx2">
                <a:lumMod val="10000"/>
                <a:lumOff val="90000"/>
                <a:alpha val="40000"/>
              </a:schemeClr>
            </a:solidFill>
          </a:ln>
        </p:spPr>
        <p:txBody>
          <a:bodyPr tIns="0" bIns="0" anchor="ctr"/>
          <a:lstStyle>
            <a:lvl1pPr marL="0" indent="0" algn="ctr">
              <a:buNone/>
              <a:defRPr sz="3600"/>
            </a:lvl1pPr>
          </a:lstStyle>
          <a:p>
            <a:endParaRPr lang="en-US"/>
          </a:p>
        </p:txBody>
      </p:sp>
      <p:sp>
        <p:nvSpPr>
          <p:cNvPr id="31" name="Picture Placeholder 2"/>
          <p:cNvSpPr>
            <a:spLocks noGrp="1"/>
          </p:cNvSpPr>
          <p:nvPr>
            <p:ph type="pic" sz="quarter" idx="47"/>
          </p:nvPr>
        </p:nvSpPr>
        <p:spPr>
          <a:xfrm>
            <a:off x="7031021" y="3978275"/>
            <a:ext cx="4680000" cy="5759451"/>
          </a:xfrm>
          <a:prstGeom prst="roundRect">
            <a:avLst>
              <a:gd name="adj" fmla="val 15928"/>
            </a:avLst>
          </a:prstGeom>
          <a:pattFill prst="lgCheck">
            <a:fgClr>
              <a:schemeClr val="bg1"/>
            </a:fgClr>
            <a:bgClr>
              <a:schemeClr val="bg1">
                <a:lumMod val="85000"/>
              </a:schemeClr>
            </a:bgClr>
          </a:pattFill>
          <a:ln w="25400">
            <a:solidFill>
              <a:schemeClr val="tx2">
                <a:lumMod val="10000"/>
                <a:lumOff val="90000"/>
                <a:alpha val="40000"/>
              </a:schemeClr>
            </a:solidFill>
          </a:ln>
        </p:spPr>
        <p:txBody>
          <a:bodyPr tIns="0" bIns="0" anchor="ctr"/>
          <a:lstStyle>
            <a:lvl1pPr marL="0" indent="0" algn="ctr">
              <a:buNone/>
              <a:defRPr sz="3600"/>
            </a:lvl1pPr>
          </a:lstStyle>
          <a:p>
            <a:endParaRPr lang="en-US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72625" y="11898313"/>
            <a:ext cx="71913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E09A60F7-EEC2-4499-844E-8E35AC8BC615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42"/>
          </p:nvPr>
        </p:nvSpPr>
        <p:spPr>
          <a:xfrm>
            <a:off x="1396093" y="1102406"/>
            <a:ext cx="3204000" cy="86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8" name="Text Placeholder 11"/>
          <p:cNvSpPr>
            <a:spLocks noGrp="1"/>
          </p:cNvSpPr>
          <p:nvPr>
            <p:ph type="body" sz="quarter" idx="37" hasCustomPrompt="1"/>
          </p:nvPr>
        </p:nvSpPr>
        <p:spPr>
          <a:xfrm>
            <a:off x="1391443" y="10467594"/>
            <a:ext cx="4671029" cy="664797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480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John Doe</a:t>
            </a:r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38" hasCustomPrompt="1"/>
          </p:nvPr>
        </p:nvSpPr>
        <p:spPr>
          <a:xfrm>
            <a:off x="1401537" y="11234039"/>
            <a:ext cx="4661674" cy="664797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CEO and Founder</a:t>
            </a:r>
            <a:endParaRPr lang="ru-RU" dirty="0"/>
          </a:p>
        </p:txBody>
      </p:sp>
      <p:sp>
        <p:nvSpPr>
          <p:cNvPr id="32" name="Text Placeholder 11"/>
          <p:cNvSpPr>
            <a:spLocks noGrp="1"/>
          </p:cNvSpPr>
          <p:nvPr>
            <p:ph type="body" sz="quarter" idx="48" hasCustomPrompt="1"/>
          </p:nvPr>
        </p:nvSpPr>
        <p:spPr>
          <a:xfrm>
            <a:off x="6975173" y="10467594"/>
            <a:ext cx="4671029" cy="664797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4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Jane Doe</a:t>
            </a:r>
          </a:p>
        </p:txBody>
      </p:sp>
      <p:sp>
        <p:nvSpPr>
          <p:cNvPr id="33" name="Text Placeholder 5"/>
          <p:cNvSpPr>
            <a:spLocks noGrp="1"/>
          </p:cNvSpPr>
          <p:nvPr>
            <p:ph type="body" sz="quarter" idx="49" hasCustomPrompt="1"/>
          </p:nvPr>
        </p:nvSpPr>
        <p:spPr>
          <a:xfrm>
            <a:off x="6985267" y="11234039"/>
            <a:ext cx="4661674" cy="664797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Executive Manager</a:t>
            </a:r>
            <a:endParaRPr lang="ru-RU" dirty="0"/>
          </a:p>
        </p:txBody>
      </p:sp>
      <p:sp>
        <p:nvSpPr>
          <p:cNvPr id="34" name="Text Placeholder 11"/>
          <p:cNvSpPr>
            <a:spLocks noGrp="1"/>
          </p:cNvSpPr>
          <p:nvPr>
            <p:ph type="body" sz="quarter" idx="50" hasCustomPrompt="1"/>
          </p:nvPr>
        </p:nvSpPr>
        <p:spPr>
          <a:xfrm>
            <a:off x="12736210" y="10467594"/>
            <a:ext cx="4671029" cy="664797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480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John Smith</a:t>
            </a:r>
          </a:p>
        </p:txBody>
      </p:sp>
      <p:sp>
        <p:nvSpPr>
          <p:cNvPr id="35" name="Text Placeholder 5"/>
          <p:cNvSpPr>
            <a:spLocks noGrp="1"/>
          </p:cNvSpPr>
          <p:nvPr>
            <p:ph type="body" sz="quarter" idx="51" hasCustomPrompt="1"/>
          </p:nvPr>
        </p:nvSpPr>
        <p:spPr>
          <a:xfrm>
            <a:off x="12746304" y="11234039"/>
            <a:ext cx="4661674" cy="664797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Developer</a:t>
            </a:r>
            <a:endParaRPr lang="ru-RU" dirty="0"/>
          </a:p>
        </p:txBody>
      </p:sp>
      <p:sp>
        <p:nvSpPr>
          <p:cNvPr id="36" name="Text Placeholder 11"/>
          <p:cNvSpPr>
            <a:spLocks noGrp="1"/>
          </p:cNvSpPr>
          <p:nvPr>
            <p:ph type="body" sz="quarter" idx="52" hasCustomPrompt="1"/>
          </p:nvPr>
        </p:nvSpPr>
        <p:spPr>
          <a:xfrm>
            <a:off x="18319995" y="10467594"/>
            <a:ext cx="4671029" cy="664797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480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Jane Smith</a:t>
            </a:r>
          </a:p>
        </p:txBody>
      </p:sp>
      <p:sp>
        <p:nvSpPr>
          <p:cNvPr id="37" name="Text Placeholder 5"/>
          <p:cNvSpPr>
            <a:spLocks noGrp="1"/>
          </p:cNvSpPr>
          <p:nvPr>
            <p:ph type="body" sz="quarter" idx="53" hasCustomPrompt="1"/>
          </p:nvPr>
        </p:nvSpPr>
        <p:spPr>
          <a:xfrm>
            <a:off x="18330089" y="11234039"/>
            <a:ext cx="4661674" cy="664797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Manager</a:t>
            </a:r>
            <a:endParaRPr lang="ru-RU" dirty="0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B440AA18-6D34-4CAE-AD24-F0C33AD3AC1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10238" y="1826832"/>
            <a:ext cx="12961937" cy="15511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spcBef>
                <a:spcPts val="0"/>
              </a:spcBef>
              <a:buNone/>
              <a:defRPr sz="11200" spc="-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Our team</a:t>
            </a:r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161006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2">
            <a:extLst>
              <a:ext uri="{FF2B5EF4-FFF2-40B4-BE49-F238E27FC236}">
                <a16:creationId xmlns:a16="http://schemas.microsoft.com/office/drawing/2014/main" id="{2601073C-B6E4-4197-82ED-C6B3CDCC8A9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710238" y="4708299"/>
            <a:ext cx="9359900" cy="60016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buNone/>
              <a:defRPr sz="6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Introduction</a:t>
            </a:r>
            <a:br>
              <a:rPr lang="en-US" dirty="0"/>
            </a:br>
            <a:r>
              <a:rPr lang="en-US" dirty="0"/>
              <a:t>Stories</a:t>
            </a:r>
            <a:br>
              <a:rPr lang="en-US" dirty="0"/>
            </a:br>
            <a:r>
              <a:rPr lang="en-US" dirty="0"/>
              <a:t>Infographics</a:t>
            </a:r>
            <a:br>
              <a:rPr lang="en-US" dirty="0"/>
            </a:br>
            <a:r>
              <a:rPr lang="en-US" dirty="0"/>
              <a:t>Summary</a:t>
            </a:r>
            <a:br>
              <a:rPr lang="en-US" dirty="0"/>
            </a:br>
            <a:r>
              <a:rPr lang="en-US" dirty="0"/>
              <a:t>Contacts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399FF956-5A09-4499-A469-45EE1DD6F76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7951450" y="4708299"/>
            <a:ext cx="1439862" cy="6001643"/>
          </a:xfrm>
          <a:prstGeom prst="rect">
            <a:avLst/>
          </a:prstGeom>
        </p:spPr>
        <p:txBody>
          <a:bodyPr wrap="square" lIns="36000" tIns="0" rIns="0" bIns="0">
            <a:sp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buNone/>
              <a:defRPr sz="6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02</a:t>
            </a:r>
            <a:br>
              <a:rPr lang="en-US" dirty="0"/>
            </a:br>
            <a:r>
              <a:rPr lang="en-US" dirty="0"/>
              <a:t>04</a:t>
            </a:r>
            <a:br>
              <a:rPr lang="en-US" dirty="0"/>
            </a:br>
            <a:r>
              <a:rPr lang="en-US" dirty="0"/>
              <a:t>28</a:t>
            </a:r>
            <a:br>
              <a:rPr lang="en-US" dirty="0"/>
            </a:br>
            <a:r>
              <a:rPr lang="en-US" dirty="0"/>
              <a:t>48</a:t>
            </a:r>
            <a:br>
              <a:rPr lang="en-US" dirty="0"/>
            </a:br>
            <a:r>
              <a:rPr lang="en-US" dirty="0"/>
              <a:t>51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B440AA18-6D34-4CAE-AD24-F0C33AD3AC13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990306" y="1826832"/>
            <a:ext cx="14400213" cy="15511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spcBef>
                <a:spcPts val="0"/>
              </a:spcBef>
              <a:buNone/>
              <a:defRPr sz="11200" spc="-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Table of contents</a:t>
            </a:r>
            <a:endParaRPr lang="x-none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72625" y="11898313"/>
            <a:ext cx="71913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E09A60F7-EEC2-4499-844E-8E35AC8BC615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36"/>
          </p:nvPr>
        </p:nvSpPr>
        <p:spPr>
          <a:xfrm>
            <a:off x="1396093" y="1102406"/>
            <a:ext cx="3204000" cy="86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912804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imonial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72625" y="11898313"/>
            <a:ext cx="71913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E09A60F7-EEC2-4499-844E-8E35AC8BC615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42"/>
          </p:nvPr>
        </p:nvSpPr>
        <p:spPr>
          <a:xfrm>
            <a:off x="1396093" y="1102406"/>
            <a:ext cx="3204000" cy="86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Freeform: Shape 15">
            <a:extLst>
              <a:ext uri="{FF2B5EF4-FFF2-40B4-BE49-F238E27FC236}">
                <a16:creationId xmlns:a16="http://schemas.microsoft.com/office/drawing/2014/main" id="{9C2DEA44-6E84-458E-B423-C882759735C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8672606" y="3978275"/>
            <a:ext cx="2160000" cy="2160000"/>
          </a:xfrm>
          <a:custGeom>
            <a:avLst/>
            <a:gdLst>
              <a:gd name="connsiteX0" fmla="*/ 1440000 w 2880000"/>
              <a:gd name="connsiteY0" fmla="*/ 0 h 2880000"/>
              <a:gd name="connsiteX1" fmla="*/ 2880000 w 2880000"/>
              <a:gd name="connsiteY1" fmla="*/ 1440000 h 2880000"/>
              <a:gd name="connsiteX2" fmla="*/ 1440000 w 2880000"/>
              <a:gd name="connsiteY2" fmla="*/ 2880000 h 2880000"/>
              <a:gd name="connsiteX3" fmla="*/ 0 w 2880000"/>
              <a:gd name="connsiteY3" fmla="*/ 1440000 h 2880000"/>
              <a:gd name="connsiteX4" fmla="*/ 1440000 w 2880000"/>
              <a:gd name="connsiteY4" fmla="*/ 0 h 28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0000" h="2880000">
                <a:moveTo>
                  <a:pt x="1440000" y="0"/>
                </a:moveTo>
                <a:cubicBezTo>
                  <a:pt x="2235290" y="0"/>
                  <a:pt x="2880000" y="644710"/>
                  <a:pt x="2880000" y="1440000"/>
                </a:cubicBezTo>
                <a:cubicBezTo>
                  <a:pt x="2880000" y="2235290"/>
                  <a:pt x="2235290" y="2880000"/>
                  <a:pt x="1440000" y="2880000"/>
                </a:cubicBezTo>
                <a:cubicBezTo>
                  <a:pt x="644710" y="2880000"/>
                  <a:pt x="0" y="2235290"/>
                  <a:pt x="0" y="1440000"/>
                </a:cubicBezTo>
                <a:cubicBezTo>
                  <a:pt x="0" y="644710"/>
                  <a:pt x="644710" y="0"/>
                  <a:pt x="1440000" y="0"/>
                </a:cubicBezTo>
                <a:close/>
              </a:path>
            </a:pathLst>
          </a:custGeom>
          <a:solidFill>
            <a:schemeClr val="accent3"/>
          </a:solidFill>
          <a:ln w="50800">
            <a:noFill/>
          </a:ln>
        </p:spPr>
        <p:txBody>
          <a:bodyPr wrap="square" lIns="360000" tIns="360000" rIns="360000" bIns="360000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6000">
                <a:solidFill>
                  <a:schemeClr val="bg1"/>
                </a:solidFill>
                <a:latin typeface="Font Awesome 5 Free Solid" panose="02000503000000000000" pitchFamily="50" charset="0"/>
              </a:defRPr>
            </a:lvl1pPr>
          </a:lstStyle>
          <a:p>
            <a:pPr lvl="0"/>
            <a:r>
              <a:rPr lang="en-US" dirty="0"/>
              <a:t></a:t>
            </a:r>
            <a:endParaRPr lang="x-none" dirty="0"/>
          </a:p>
        </p:txBody>
      </p:sp>
      <p:sp>
        <p:nvSpPr>
          <p:cNvPr id="21" name="Freeform: Shape 16">
            <a:extLst>
              <a:ext uri="{FF2B5EF4-FFF2-40B4-BE49-F238E27FC236}">
                <a16:creationId xmlns:a16="http://schemas.microsoft.com/office/drawing/2014/main" id="{BAE7052B-C075-41F0-AF0C-EC6F1C92582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1111128" y="3978275"/>
            <a:ext cx="2160000" cy="2160000"/>
          </a:xfrm>
          <a:custGeom>
            <a:avLst/>
            <a:gdLst>
              <a:gd name="connsiteX0" fmla="*/ 1440000 w 2880000"/>
              <a:gd name="connsiteY0" fmla="*/ 0 h 2880000"/>
              <a:gd name="connsiteX1" fmla="*/ 2880000 w 2880000"/>
              <a:gd name="connsiteY1" fmla="*/ 1440000 h 2880000"/>
              <a:gd name="connsiteX2" fmla="*/ 1440000 w 2880000"/>
              <a:gd name="connsiteY2" fmla="*/ 2880000 h 2880000"/>
              <a:gd name="connsiteX3" fmla="*/ 0 w 2880000"/>
              <a:gd name="connsiteY3" fmla="*/ 1440000 h 2880000"/>
              <a:gd name="connsiteX4" fmla="*/ 1440000 w 2880000"/>
              <a:gd name="connsiteY4" fmla="*/ 0 h 28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0000" h="2880000">
                <a:moveTo>
                  <a:pt x="1440000" y="0"/>
                </a:moveTo>
                <a:cubicBezTo>
                  <a:pt x="2235290" y="0"/>
                  <a:pt x="2880000" y="644710"/>
                  <a:pt x="2880000" y="1440000"/>
                </a:cubicBezTo>
                <a:cubicBezTo>
                  <a:pt x="2880000" y="2235290"/>
                  <a:pt x="2235290" y="2880000"/>
                  <a:pt x="1440000" y="2880000"/>
                </a:cubicBezTo>
                <a:cubicBezTo>
                  <a:pt x="644710" y="2880000"/>
                  <a:pt x="0" y="2235290"/>
                  <a:pt x="0" y="1440000"/>
                </a:cubicBezTo>
                <a:cubicBezTo>
                  <a:pt x="0" y="644710"/>
                  <a:pt x="644710" y="0"/>
                  <a:pt x="1440000" y="0"/>
                </a:cubicBezTo>
                <a:close/>
              </a:path>
            </a:pathLst>
          </a:custGeom>
          <a:solidFill>
            <a:schemeClr val="accent1"/>
          </a:solidFill>
          <a:ln w="50800">
            <a:noFill/>
          </a:ln>
        </p:spPr>
        <p:txBody>
          <a:bodyPr wrap="square" lIns="360000" tIns="360000" rIns="360000" bIns="360000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6000">
                <a:solidFill>
                  <a:schemeClr val="bg1"/>
                </a:solidFill>
                <a:latin typeface="Font Awesome 5 Free Solid" panose="02000503000000000000" pitchFamily="50" charset="0"/>
              </a:defRPr>
            </a:lvl1pPr>
          </a:lstStyle>
          <a:p>
            <a:pPr lvl="0"/>
            <a:r>
              <a:rPr lang="en-US" dirty="0"/>
              <a:t></a:t>
            </a:r>
            <a:endParaRPr lang="x-none" dirty="0"/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38" hasCustomPrompt="1"/>
          </p:nvPr>
        </p:nvSpPr>
        <p:spPr>
          <a:xfrm>
            <a:off x="2120675" y="6509023"/>
            <a:ext cx="5029426" cy="2659190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Aenean et metus ligula. Praesent tempus eget nisl eu consequat.</a:t>
            </a:r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40" hasCustomPrompt="1"/>
          </p:nvPr>
        </p:nvSpPr>
        <p:spPr>
          <a:xfrm>
            <a:off x="17232313" y="6509023"/>
            <a:ext cx="5025798" cy="2659190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Suspendisse elit augue, maximus </a:t>
            </a:r>
            <a:br>
              <a:rPr lang="pt-BR" dirty="0"/>
            </a:br>
            <a:r>
              <a:rPr lang="pt-BR" dirty="0"/>
              <a:t>a iaculis eu, condimentum.</a:t>
            </a:r>
          </a:p>
        </p:txBody>
      </p:sp>
      <p:sp>
        <p:nvSpPr>
          <p:cNvPr id="24" name="Text Placeholder 5"/>
          <p:cNvSpPr>
            <a:spLocks noGrp="1"/>
          </p:cNvSpPr>
          <p:nvPr>
            <p:ph type="body" sz="quarter" idx="41" hasCustomPrompt="1"/>
          </p:nvPr>
        </p:nvSpPr>
        <p:spPr>
          <a:xfrm>
            <a:off x="9673798" y="6509023"/>
            <a:ext cx="5036403" cy="2659190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Duis tincidunt massa eget nisi finibus, pulvinar tempor quam.</a:t>
            </a:r>
          </a:p>
        </p:txBody>
      </p:sp>
      <p:sp>
        <p:nvSpPr>
          <p:cNvPr id="25" name="Text Placeholder 11"/>
          <p:cNvSpPr>
            <a:spLocks noGrp="1"/>
          </p:cNvSpPr>
          <p:nvPr>
            <p:ph type="body" sz="quarter" idx="37" hasCustomPrompt="1"/>
          </p:nvPr>
        </p:nvSpPr>
        <p:spPr>
          <a:xfrm>
            <a:off x="2120675" y="10006782"/>
            <a:ext cx="5029426" cy="8125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lnSpc>
                <a:spcPct val="110000"/>
              </a:lnSpc>
              <a:spcBef>
                <a:spcPts val="0"/>
              </a:spcBef>
              <a:buNone/>
              <a:defRPr sz="480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John Doe</a:t>
            </a:r>
          </a:p>
        </p:txBody>
      </p:sp>
      <p:sp>
        <p:nvSpPr>
          <p:cNvPr id="26" name="Text Placeholder 11"/>
          <p:cNvSpPr>
            <a:spLocks noGrp="1"/>
          </p:cNvSpPr>
          <p:nvPr>
            <p:ph type="body" sz="quarter" idx="39" hasCustomPrompt="1"/>
          </p:nvPr>
        </p:nvSpPr>
        <p:spPr>
          <a:xfrm>
            <a:off x="9673798" y="10006782"/>
            <a:ext cx="5036403" cy="8125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lnSpc>
                <a:spcPct val="110000"/>
              </a:lnSpc>
              <a:spcBef>
                <a:spcPts val="0"/>
              </a:spcBef>
              <a:buNone/>
              <a:defRPr sz="4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Jane Smith</a:t>
            </a:r>
          </a:p>
        </p:txBody>
      </p:sp>
      <p:sp>
        <p:nvSpPr>
          <p:cNvPr id="27" name="Text Placeholder 11"/>
          <p:cNvSpPr>
            <a:spLocks noGrp="1"/>
          </p:cNvSpPr>
          <p:nvPr>
            <p:ph type="body" sz="quarter" idx="43" hasCustomPrompt="1"/>
          </p:nvPr>
        </p:nvSpPr>
        <p:spPr>
          <a:xfrm>
            <a:off x="17232313" y="10006782"/>
            <a:ext cx="5040312" cy="8125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lnSpc>
                <a:spcPct val="110000"/>
              </a:lnSpc>
              <a:spcBef>
                <a:spcPts val="0"/>
              </a:spcBef>
              <a:buNone/>
              <a:defRPr sz="480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Joana Doe</a:t>
            </a:r>
          </a:p>
        </p:txBody>
      </p:sp>
      <p:sp>
        <p:nvSpPr>
          <p:cNvPr id="28" name="Freeform: Shape 16">
            <a:extLst>
              <a:ext uri="{FF2B5EF4-FFF2-40B4-BE49-F238E27FC236}">
                <a16:creationId xmlns:a16="http://schemas.microsoft.com/office/drawing/2014/main" id="{BAE7052B-C075-41F0-AF0C-EC6F1C92582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3549650" y="3978275"/>
            <a:ext cx="2160000" cy="2160000"/>
          </a:xfrm>
          <a:custGeom>
            <a:avLst/>
            <a:gdLst>
              <a:gd name="connsiteX0" fmla="*/ 1440000 w 2880000"/>
              <a:gd name="connsiteY0" fmla="*/ 0 h 2880000"/>
              <a:gd name="connsiteX1" fmla="*/ 2880000 w 2880000"/>
              <a:gd name="connsiteY1" fmla="*/ 1440000 h 2880000"/>
              <a:gd name="connsiteX2" fmla="*/ 1440000 w 2880000"/>
              <a:gd name="connsiteY2" fmla="*/ 2880000 h 2880000"/>
              <a:gd name="connsiteX3" fmla="*/ 0 w 2880000"/>
              <a:gd name="connsiteY3" fmla="*/ 1440000 h 2880000"/>
              <a:gd name="connsiteX4" fmla="*/ 1440000 w 2880000"/>
              <a:gd name="connsiteY4" fmla="*/ 0 h 28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0000" h="2880000">
                <a:moveTo>
                  <a:pt x="1440000" y="0"/>
                </a:moveTo>
                <a:cubicBezTo>
                  <a:pt x="2235290" y="0"/>
                  <a:pt x="2880000" y="644710"/>
                  <a:pt x="2880000" y="1440000"/>
                </a:cubicBezTo>
                <a:cubicBezTo>
                  <a:pt x="2880000" y="2235290"/>
                  <a:pt x="2235290" y="2880000"/>
                  <a:pt x="1440000" y="2880000"/>
                </a:cubicBezTo>
                <a:cubicBezTo>
                  <a:pt x="644710" y="2880000"/>
                  <a:pt x="0" y="2235290"/>
                  <a:pt x="0" y="1440000"/>
                </a:cubicBezTo>
                <a:cubicBezTo>
                  <a:pt x="0" y="644710"/>
                  <a:pt x="644710" y="0"/>
                  <a:pt x="1440000" y="0"/>
                </a:cubicBezTo>
                <a:close/>
              </a:path>
            </a:pathLst>
          </a:custGeom>
          <a:solidFill>
            <a:schemeClr val="accent2"/>
          </a:solidFill>
          <a:ln w="50800">
            <a:noFill/>
          </a:ln>
        </p:spPr>
        <p:txBody>
          <a:bodyPr wrap="square" lIns="360000" tIns="360000" rIns="360000" bIns="360000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6000">
                <a:solidFill>
                  <a:schemeClr val="bg1"/>
                </a:solidFill>
                <a:latin typeface="Font Awesome 5 Free Solid" panose="02000503000000000000" pitchFamily="50" charset="0"/>
              </a:defRPr>
            </a:lvl1pPr>
          </a:lstStyle>
          <a:p>
            <a:pPr lvl="0"/>
            <a:r>
              <a:rPr lang="en-US" dirty="0"/>
              <a:t></a:t>
            </a:r>
            <a:endParaRPr lang="x-none" dirty="0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B440AA18-6D34-4CAE-AD24-F0C33AD3AC1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10238" y="1826832"/>
            <a:ext cx="12961937" cy="15511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spcBef>
                <a:spcPts val="0"/>
              </a:spcBef>
              <a:buNone/>
              <a:defRPr sz="11200" spc="-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Testimonials</a:t>
            </a:r>
          </a:p>
        </p:txBody>
      </p:sp>
    </p:spTree>
    <p:extLst>
      <p:ext uri="{BB962C8B-B14F-4D97-AF65-F5344CB8AC3E}">
        <p14:creationId xmlns:p14="http://schemas.microsoft.com/office/powerpoint/2010/main" val="218982841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ner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72625" y="11898313"/>
            <a:ext cx="71913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E09A60F7-EEC2-4499-844E-8E35AC8BC615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42"/>
          </p:nvPr>
        </p:nvSpPr>
        <p:spPr>
          <a:xfrm>
            <a:off x="1396093" y="1102406"/>
            <a:ext cx="3204000" cy="86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Freeform: Shape 25">
            <a:extLst>
              <a:ext uri="{FF2B5EF4-FFF2-40B4-BE49-F238E27FC236}">
                <a16:creationId xmlns:a16="http://schemas.microsoft.com/office/drawing/2014/main" id="{4DCE5C9D-EF0A-495A-ADB0-F0BD2B7367F5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1390650" y="4696619"/>
            <a:ext cx="4680000" cy="2881312"/>
          </a:xfrm>
          <a:prstGeom prst="roundRect">
            <a:avLst/>
          </a:prstGeom>
          <a:pattFill prst="lgCheck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2800">
                <a:solidFill>
                  <a:schemeClr val="tx2"/>
                </a:solidFill>
              </a:defRPr>
            </a:lvl1pPr>
          </a:lstStyle>
          <a:p>
            <a:endParaRPr lang="x-none" dirty="0"/>
          </a:p>
        </p:txBody>
      </p:sp>
      <p:sp>
        <p:nvSpPr>
          <p:cNvPr id="16" name="Freeform: Shape 25">
            <a:extLst>
              <a:ext uri="{FF2B5EF4-FFF2-40B4-BE49-F238E27FC236}">
                <a16:creationId xmlns:a16="http://schemas.microsoft.com/office/drawing/2014/main" id="{4DCE5C9D-EF0A-495A-ADB0-F0BD2B7367F5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1390650" y="8303758"/>
            <a:ext cx="4680000" cy="2880000"/>
          </a:xfrm>
          <a:prstGeom prst="roundRect">
            <a:avLst/>
          </a:prstGeom>
          <a:pattFill prst="lgCheck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2800">
                <a:solidFill>
                  <a:schemeClr val="tx2"/>
                </a:solidFill>
              </a:defRPr>
            </a:lvl1pPr>
          </a:lstStyle>
          <a:p>
            <a:endParaRPr lang="x-none" dirty="0"/>
          </a:p>
        </p:txBody>
      </p:sp>
      <p:sp>
        <p:nvSpPr>
          <p:cNvPr id="17" name="Freeform: Shape 25">
            <a:extLst>
              <a:ext uri="{FF2B5EF4-FFF2-40B4-BE49-F238E27FC236}">
                <a16:creationId xmlns:a16="http://schemas.microsoft.com/office/drawing/2014/main" id="{4DCE5C9D-EF0A-495A-ADB0-F0BD2B7367F5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7032286" y="4696619"/>
            <a:ext cx="4680000" cy="2881312"/>
          </a:xfrm>
          <a:prstGeom prst="roundRect">
            <a:avLst/>
          </a:prstGeom>
          <a:pattFill prst="lgCheck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2800">
                <a:solidFill>
                  <a:schemeClr val="tx2"/>
                </a:solidFill>
              </a:defRPr>
            </a:lvl1pPr>
          </a:lstStyle>
          <a:p>
            <a:endParaRPr lang="x-none" dirty="0"/>
          </a:p>
        </p:txBody>
      </p:sp>
      <p:sp>
        <p:nvSpPr>
          <p:cNvPr id="18" name="Freeform: Shape 25">
            <a:extLst>
              <a:ext uri="{FF2B5EF4-FFF2-40B4-BE49-F238E27FC236}">
                <a16:creationId xmlns:a16="http://schemas.microsoft.com/office/drawing/2014/main" id="{4DCE5C9D-EF0A-495A-ADB0-F0BD2B7367F5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7032286" y="8303758"/>
            <a:ext cx="4680000" cy="2880000"/>
          </a:xfrm>
          <a:prstGeom prst="roundRect">
            <a:avLst/>
          </a:prstGeom>
          <a:pattFill prst="lgCheck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2800">
                <a:solidFill>
                  <a:schemeClr val="tx2"/>
                </a:solidFill>
              </a:defRPr>
            </a:lvl1pPr>
          </a:lstStyle>
          <a:p>
            <a:endParaRPr lang="x-none" dirty="0"/>
          </a:p>
        </p:txBody>
      </p:sp>
      <p:sp>
        <p:nvSpPr>
          <p:cNvPr id="19" name="Freeform: Shape 25">
            <a:extLst>
              <a:ext uri="{FF2B5EF4-FFF2-40B4-BE49-F238E27FC236}">
                <a16:creationId xmlns:a16="http://schemas.microsoft.com/office/drawing/2014/main" id="{4DCE5C9D-EF0A-495A-ADB0-F0BD2B7367F5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12673922" y="4696619"/>
            <a:ext cx="4680000" cy="2881312"/>
          </a:xfrm>
          <a:prstGeom prst="roundRect">
            <a:avLst/>
          </a:prstGeom>
          <a:pattFill prst="lgCheck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2800">
                <a:solidFill>
                  <a:schemeClr val="tx2"/>
                </a:solidFill>
              </a:defRPr>
            </a:lvl1pPr>
          </a:lstStyle>
          <a:p>
            <a:endParaRPr lang="x-none" dirty="0"/>
          </a:p>
        </p:txBody>
      </p:sp>
      <p:sp>
        <p:nvSpPr>
          <p:cNvPr id="29" name="Freeform: Shape 25">
            <a:extLst>
              <a:ext uri="{FF2B5EF4-FFF2-40B4-BE49-F238E27FC236}">
                <a16:creationId xmlns:a16="http://schemas.microsoft.com/office/drawing/2014/main" id="{4DCE5C9D-EF0A-495A-ADB0-F0BD2B7367F5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12673922" y="8303758"/>
            <a:ext cx="4680000" cy="2880000"/>
          </a:xfrm>
          <a:prstGeom prst="roundRect">
            <a:avLst/>
          </a:prstGeom>
          <a:pattFill prst="lgCheck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2800">
                <a:solidFill>
                  <a:schemeClr val="tx2"/>
                </a:solidFill>
              </a:defRPr>
            </a:lvl1pPr>
          </a:lstStyle>
          <a:p>
            <a:endParaRPr lang="x-none" dirty="0"/>
          </a:p>
        </p:txBody>
      </p:sp>
      <p:sp>
        <p:nvSpPr>
          <p:cNvPr id="30" name="Freeform: Shape 25">
            <a:extLst>
              <a:ext uri="{FF2B5EF4-FFF2-40B4-BE49-F238E27FC236}">
                <a16:creationId xmlns:a16="http://schemas.microsoft.com/office/drawing/2014/main" id="{4DCE5C9D-EF0A-495A-ADB0-F0BD2B7367F5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18315559" y="4696619"/>
            <a:ext cx="4680000" cy="2881312"/>
          </a:xfrm>
          <a:prstGeom prst="roundRect">
            <a:avLst/>
          </a:prstGeom>
          <a:pattFill prst="lgCheck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2800">
                <a:solidFill>
                  <a:schemeClr val="tx2"/>
                </a:solidFill>
              </a:defRPr>
            </a:lvl1pPr>
          </a:lstStyle>
          <a:p>
            <a:endParaRPr lang="x-none" dirty="0"/>
          </a:p>
        </p:txBody>
      </p:sp>
      <p:sp>
        <p:nvSpPr>
          <p:cNvPr id="31" name="Freeform: Shape 25">
            <a:extLst>
              <a:ext uri="{FF2B5EF4-FFF2-40B4-BE49-F238E27FC236}">
                <a16:creationId xmlns:a16="http://schemas.microsoft.com/office/drawing/2014/main" id="{4DCE5C9D-EF0A-495A-ADB0-F0BD2B7367F5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18315559" y="8303758"/>
            <a:ext cx="4680000" cy="2880000"/>
          </a:xfrm>
          <a:prstGeom prst="roundRect">
            <a:avLst/>
          </a:prstGeom>
          <a:pattFill prst="lgCheck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2800">
                <a:solidFill>
                  <a:schemeClr val="tx2"/>
                </a:solidFill>
              </a:defRPr>
            </a:lvl1pPr>
          </a:lstStyle>
          <a:p>
            <a:endParaRPr lang="x-none" dirty="0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B440AA18-6D34-4CAE-AD24-F0C33AD3AC1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10238" y="1826832"/>
            <a:ext cx="12961937" cy="15511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spcBef>
                <a:spcPts val="0"/>
              </a:spcBef>
              <a:buNone/>
              <a:defRPr sz="11200" spc="-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Our clients</a:t>
            </a:r>
          </a:p>
        </p:txBody>
      </p:sp>
    </p:spTree>
    <p:extLst>
      <p:ext uri="{BB962C8B-B14F-4D97-AF65-F5344CB8AC3E}">
        <p14:creationId xmlns:p14="http://schemas.microsoft.com/office/powerpoint/2010/main" val="3861060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atio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B440AA18-6D34-4CAE-AD24-F0C33AD3AC1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10238" y="1826832"/>
            <a:ext cx="12961937" cy="15511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spcBef>
                <a:spcPts val="0"/>
              </a:spcBef>
              <a:buNone/>
              <a:defRPr sz="11200" spc="-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Quotation</a:t>
            </a: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72625" y="11898313"/>
            <a:ext cx="71913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E09A60F7-EEC2-4499-844E-8E35AC8BC615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42"/>
          </p:nvPr>
        </p:nvSpPr>
        <p:spPr>
          <a:xfrm>
            <a:off x="1396093" y="1102406"/>
            <a:ext cx="3204000" cy="86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38" hasCustomPrompt="1"/>
          </p:nvPr>
        </p:nvSpPr>
        <p:spPr>
          <a:xfrm>
            <a:off x="6430963" y="5029804"/>
            <a:ext cx="11520487" cy="3988784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5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Success seems to be connected with action. Successful people keep moving. They make </a:t>
            </a:r>
            <a:br>
              <a:rPr lang="en-US" dirty="0"/>
            </a:br>
            <a:r>
              <a:rPr lang="en-US" dirty="0"/>
              <a:t>mistakes but they don’t quit.</a:t>
            </a:r>
            <a:endParaRPr lang="uk-UA" dirty="0"/>
          </a:p>
        </p:txBody>
      </p:sp>
      <p:sp>
        <p:nvSpPr>
          <p:cNvPr id="21" name="Text Placeholder 11"/>
          <p:cNvSpPr>
            <a:spLocks noGrp="1"/>
          </p:cNvSpPr>
          <p:nvPr>
            <p:ph type="body" sz="quarter" idx="37" hasCustomPrompt="1"/>
          </p:nvPr>
        </p:nvSpPr>
        <p:spPr>
          <a:xfrm>
            <a:off x="14350999" y="9748611"/>
            <a:ext cx="4321175" cy="8125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4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John Doe</a:t>
            </a:r>
          </a:p>
        </p:txBody>
      </p:sp>
      <p:sp>
        <p:nvSpPr>
          <p:cNvPr id="22" name="Freeform: Shape 15">
            <a:extLst>
              <a:ext uri="{FF2B5EF4-FFF2-40B4-BE49-F238E27FC236}">
                <a16:creationId xmlns:a16="http://schemas.microsoft.com/office/drawing/2014/main" id="{9C2DEA44-6E84-458E-B423-C882759735C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370375" y="6397452"/>
            <a:ext cx="1800000" cy="1800000"/>
          </a:xfrm>
          <a:custGeom>
            <a:avLst/>
            <a:gdLst>
              <a:gd name="connsiteX0" fmla="*/ 1440000 w 2880000"/>
              <a:gd name="connsiteY0" fmla="*/ 0 h 2880000"/>
              <a:gd name="connsiteX1" fmla="*/ 2880000 w 2880000"/>
              <a:gd name="connsiteY1" fmla="*/ 1440000 h 2880000"/>
              <a:gd name="connsiteX2" fmla="*/ 1440000 w 2880000"/>
              <a:gd name="connsiteY2" fmla="*/ 2880000 h 2880000"/>
              <a:gd name="connsiteX3" fmla="*/ 0 w 2880000"/>
              <a:gd name="connsiteY3" fmla="*/ 1440000 h 2880000"/>
              <a:gd name="connsiteX4" fmla="*/ 1440000 w 2880000"/>
              <a:gd name="connsiteY4" fmla="*/ 0 h 28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0000" h="2880000">
                <a:moveTo>
                  <a:pt x="1440000" y="0"/>
                </a:moveTo>
                <a:cubicBezTo>
                  <a:pt x="2235290" y="0"/>
                  <a:pt x="2880000" y="644710"/>
                  <a:pt x="2880000" y="1440000"/>
                </a:cubicBezTo>
                <a:cubicBezTo>
                  <a:pt x="2880000" y="2235290"/>
                  <a:pt x="2235290" y="2880000"/>
                  <a:pt x="1440000" y="2880000"/>
                </a:cubicBezTo>
                <a:cubicBezTo>
                  <a:pt x="644710" y="2880000"/>
                  <a:pt x="0" y="2235290"/>
                  <a:pt x="0" y="1440000"/>
                </a:cubicBezTo>
                <a:cubicBezTo>
                  <a:pt x="0" y="644710"/>
                  <a:pt x="644710" y="0"/>
                  <a:pt x="1440000" y="0"/>
                </a:cubicBezTo>
                <a:close/>
              </a:path>
            </a:pathLst>
          </a:custGeom>
          <a:solidFill>
            <a:schemeClr val="accent1"/>
          </a:solidFill>
          <a:ln w="50800">
            <a:noFill/>
          </a:ln>
        </p:spPr>
        <p:txBody>
          <a:bodyPr wrap="square" lIns="360000" tIns="360000" rIns="360000" bIns="360000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6000">
                <a:solidFill>
                  <a:schemeClr val="bg1"/>
                </a:solidFill>
                <a:latin typeface="Font Awesome 5 Free Solid" panose="02000503000000000000" pitchFamily="50" charset="0"/>
              </a:defRPr>
            </a:lvl1pPr>
          </a:lstStyle>
          <a:p>
            <a:pPr lvl="0"/>
            <a:r>
              <a:rPr lang="en-US" dirty="0"/>
              <a:t></a:t>
            </a:r>
            <a:endParaRPr lang="x-none" dirty="0"/>
          </a:p>
        </p:txBody>
      </p:sp>
      <p:sp>
        <p:nvSpPr>
          <p:cNvPr id="23" name="Freeform: Shape 15">
            <a:extLst>
              <a:ext uri="{FF2B5EF4-FFF2-40B4-BE49-F238E27FC236}">
                <a16:creationId xmlns:a16="http://schemas.microsoft.com/office/drawing/2014/main" id="{9C2DEA44-6E84-458E-B423-C882759735C6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9212038" y="6397452"/>
            <a:ext cx="1800000" cy="1800000"/>
          </a:xfrm>
          <a:custGeom>
            <a:avLst/>
            <a:gdLst>
              <a:gd name="connsiteX0" fmla="*/ 1440000 w 2880000"/>
              <a:gd name="connsiteY0" fmla="*/ 0 h 2880000"/>
              <a:gd name="connsiteX1" fmla="*/ 2880000 w 2880000"/>
              <a:gd name="connsiteY1" fmla="*/ 1440000 h 2880000"/>
              <a:gd name="connsiteX2" fmla="*/ 1440000 w 2880000"/>
              <a:gd name="connsiteY2" fmla="*/ 2880000 h 2880000"/>
              <a:gd name="connsiteX3" fmla="*/ 0 w 2880000"/>
              <a:gd name="connsiteY3" fmla="*/ 1440000 h 2880000"/>
              <a:gd name="connsiteX4" fmla="*/ 1440000 w 2880000"/>
              <a:gd name="connsiteY4" fmla="*/ 0 h 28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0000" h="2880000">
                <a:moveTo>
                  <a:pt x="1440000" y="0"/>
                </a:moveTo>
                <a:cubicBezTo>
                  <a:pt x="2235290" y="0"/>
                  <a:pt x="2880000" y="644710"/>
                  <a:pt x="2880000" y="1440000"/>
                </a:cubicBezTo>
                <a:cubicBezTo>
                  <a:pt x="2880000" y="2235290"/>
                  <a:pt x="2235290" y="2880000"/>
                  <a:pt x="1440000" y="2880000"/>
                </a:cubicBezTo>
                <a:cubicBezTo>
                  <a:pt x="644710" y="2880000"/>
                  <a:pt x="0" y="2235290"/>
                  <a:pt x="0" y="1440000"/>
                </a:cubicBezTo>
                <a:cubicBezTo>
                  <a:pt x="0" y="644710"/>
                  <a:pt x="644710" y="0"/>
                  <a:pt x="1440000" y="0"/>
                </a:cubicBezTo>
                <a:close/>
              </a:path>
            </a:pathLst>
          </a:custGeom>
          <a:solidFill>
            <a:schemeClr val="accent1"/>
          </a:solidFill>
          <a:ln w="50800">
            <a:noFill/>
          </a:ln>
        </p:spPr>
        <p:txBody>
          <a:bodyPr wrap="square" lIns="360000" tIns="360000" rIns="360000" bIns="360000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6000">
                <a:solidFill>
                  <a:schemeClr val="bg1"/>
                </a:solidFill>
                <a:latin typeface="Font Awesome 5 Free Solid" panose="02000503000000000000" pitchFamily="50" charset="0"/>
              </a:defRPr>
            </a:lvl1pPr>
          </a:lstStyle>
          <a:p>
            <a:pPr lvl="0"/>
            <a:r>
              <a:rPr lang="en-US" dirty="0"/>
              <a:t></a:t>
            </a:r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100230689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with 2 imag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/>
          <p:cNvSpPr>
            <a:spLocks noGrp="1"/>
          </p:cNvSpPr>
          <p:nvPr>
            <p:ph type="pic" sz="quarter" idx="44"/>
          </p:nvPr>
        </p:nvSpPr>
        <p:spPr>
          <a:xfrm>
            <a:off x="12192000" y="0"/>
            <a:ext cx="12190413" cy="6858000"/>
          </a:xfrm>
          <a:prstGeom prst="rect">
            <a:avLst/>
          </a:prstGeom>
          <a:pattFill prst="lgCheck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lIns="0" tIns="0" rIns="0" bIns="0" anchor="ctr"/>
          <a:lstStyle>
            <a:lvl1pPr marL="0" indent="0" algn="ctr">
              <a:buNone/>
              <a:defRPr sz="3600"/>
            </a:lvl1pPr>
          </a:lstStyle>
          <a:p>
            <a:endParaRPr lang="uk-UA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45"/>
          </p:nvPr>
        </p:nvSpPr>
        <p:spPr>
          <a:xfrm>
            <a:off x="1587" y="6858000"/>
            <a:ext cx="12190413" cy="6858000"/>
          </a:xfrm>
          <a:prstGeom prst="rect">
            <a:avLst/>
          </a:prstGeom>
          <a:pattFill prst="lgCheck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lIns="0" tIns="0" rIns="0" bIns="0" anchor="ctr"/>
          <a:lstStyle>
            <a:lvl1pPr marL="0" indent="0" algn="ctr">
              <a:buNone/>
              <a:defRPr sz="3600"/>
            </a:lvl1pPr>
          </a:lstStyle>
          <a:p>
            <a:endParaRPr lang="uk-UA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72625" y="11898313"/>
            <a:ext cx="71913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E09A60F7-EEC2-4499-844E-8E35AC8BC615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42"/>
          </p:nvPr>
        </p:nvSpPr>
        <p:spPr>
          <a:xfrm>
            <a:off x="1396093" y="1102406"/>
            <a:ext cx="3204000" cy="86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43" hasCustomPrompt="1"/>
          </p:nvPr>
        </p:nvSpPr>
        <p:spPr>
          <a:xfrm>
            <a:off x="1388268" y="3257550"/>
            <a:ext cx="9362282" cy="1329595"/>
          </a:xfrm>
          <a:prstGeom prst="rect">
            <a:avLst/>
          </a:prstGeom>
          <a:noFill/>
        </p:spPr>
        <p:txBody>
          <a:bodyPr wrap="square" lIns="0" tIns="0" rIns="0" bIns="0" anchor="t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96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 err="1"/>
              <a:t>Blockchain</a:t>
            </a:r>
            <a:endParaRPr lang="uk-UA" dirty="0"/>
          </a:p>
        </p:txBody>
      </p:sp>
      <p:sp>
        <p:nvSpPr>
          <p:cNvPr id="17" name="Text Placeholder 11"/>
          <p:cNvSpPr>
            <a:spLocks noGrp="1"/>
          </p:cNvSpPr>
          <p:nvPr>
            <p:ph type="body" sz="quarter" idx="38" hasCustomPrompt="1"/>
          </p:nvPr>
        </p:nvSpPr>
        <p:spPr>
          <a:xfrm>
            <a:off x="13630276" y="8297863"/>
            <a:ext cx="6481762" cy="199439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 err="1"/>
              <a:t>Blockchain</a:t>
            </a:r>
            <a:r>
              <a:rPr lang="en-US" dirty="0"/>
              <a:t> is the most promising technology since the internet.</a:t>
            </a:r>
          </a:p>
        </p:txBody>
      </p:sp>
    </p:spTree>
    <p:extLst>
      <p:ext uri="{BB962C8B-B14F-4D97-AF65-F5344CB8AC3E}">
        <p14:creationId xmlns:p14="http://schemas.microsoft.com/office/powerpoint/2010/main" val="46251756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with 3 imag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3"/>
          <p:cNvSpPr>
            <a:spLocks noGrp="1"/>
          </p:cNvSpPr>
          <p:nvPr>
            <p:ph type="pic" sz="quarter" idx="46"/>
          </p:nvPr>
        </p:nvSpPr>
        <p:spPr>
          <a:xfrm>
            <a:off x="12192000" y="6858000"/>
            <a:ext cx="12190413" cy="6858000"/>
          </a:xfrm>
          <a:prstGeom prst="rect">
            <a:avLst/>
          </a:prstGeom>
          <a:pattFill prst="lgCheck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lIns="0" tIns="0" rIns="0" bIns="0" anchor="ctr"/>
          <a:lstStyle>
            <a:lvl1pPr marL="0" indent="0" algn="ctr">
              <a:buNone/>
              <a:defRPr sz="3600"/>
            </a:lvl1pPr>
          </a:lstStyle>
          <a:p>
            <a:endParaRPr lang="uk-UA" dirty="0"/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44"/>
          </p:nvPr>
        </p:nvSpPr>
        <p:spPr>
          <a:xfrm>
            <a:off x="12192000" y="0"/>
            <a:ext cx="12190413" cy="6858000"/>
          </a:xfrm>
          <a:prstGeom prst="rect">
            <a:avLst/>
          </a:prstGeom>
          <a:pattFill prst="lgCheck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lIns="0" tIns="0" rIns="0" bIns="0" anchor="ctr"/>
          <a:lstStyle>
            <a:lvl1pPr marL="0" indent="0" algn="ctr">
              <a:buNone/>
              <a:defRPr sz="3600"/>
            </a:lvl1pPr>
          </a:lstStyle>
          <a:p>
            <a:endParaRPr lang="uk-UA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45"/>
          </p:nvPr>
        </p:nvSpPr>
        <p:spPr>
          <a:xfrm>
            <a:off x="1587" y="6858000"/>
            <a:ext cx="12190413" cy="6858000"/>
          </a:xfrm>
          <a:prstGeom prst="rect">
            <a:avLst/>
          </a:prstGeom>
          <a:pattFill prst="lgCheck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lIns="0" tIns="0" rIns="0" bIns="0" anchor="ctr"/>
          <a:lstStyle>
            <a:lvl1pPr marL="0" indent="0" algn="ctr">
              <a:buNone/>
              <a:defRPr sz="3600"/>
            </a:lvl1pPr>
          </a:lstStyle>
          <a:p>
            <a:endParaRPr lang="uk-UA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72625" y="11898313"/>
            <a:ext cx="71913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E09A60F7-EEC2-4499-844E-8E35AC8BC615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42"/>
          </p:nvPr>
        </p:nvSpPr>
        <p:spPr>
          <a:xfrm>
            <a:off x="1396093" y="1102406"/>
            <a:ext cx="3204000" cy="86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7" name="Text Placeholder 11"/>
          <p:cNvSpPr>
            <a:spLocks noGrp="1"/>
          </p:cNvSpPr>
          <p:nvPr>
            <p:ph type="body" sz="quarter" idx="38" hasCustomPrompt="1"/>
          </p:nvPr>
        </p:nvSpPr>
        <p:spPr>
          <a:xfrm>
            <a:off x="1390649" y="3367818"/>
            <a:ext cx="8640763" cy="199439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The investment platform that makes it easy to buy, manage, or sell cryptocurrencies.</a:t>
            </a:r>
          </a:p>
        </p:txBody>
      </p:sp>
    </p:spTree>
    <p:extLst>
      <p:ext uri="{BB962C8B-B14F-4D97-AF65-F5344CB8AC3E}">
        <p14:creationId xmlns:p14="http://schemas.microsoft.com/office/powerpoint/2010/main" val="136275130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with 4 imag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3"/>
          <p:cNvSpPr>
            <a:spLocks noGrp="1"/>
          </p:cNvSpPr>
          <p:nvPr>
            <p:ph type="pic" sz="quarter" idx="45"/>
          </p:nvPr>
        </p:nvSpPr>
        <p:spPr>
          <a:xfrm>
            <a:off x="16257213" y="6858000"/>
            <a:ext cx="8125200" cy="6858000"/>
          </a:xfrm>
          <a:prstGeom prst="rect">
            <a:avLst/>
          </a:prstGeom>
          <a:pattFill prst="lgCheck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lIns="0" tIns="0" rIns="0" bIns="0" anchor="ctr"/>
          <a:lstStyle>
            <a:lvl1pPr marL="0" indent="0" algn="ctr">
              <a:buNone/>
              <a:defRPr sz="3600"/>
            </a:lvl1pPr>
          </a:lstStyle>
          <a:p>
            <a:endParaRPr lang="uk-UA" dirty="0"/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44"/>
          </p:nvPr>
        </p:nvSpPr>
        <p:spPr>
          <a:xfrm>
            <a:off x="16257213" y="0"/>
            <a:ext cx="8125200" cy="6858000"/>
          </a:xfrm>
          <a:prstGeom prst="rect">
            <a:avLst/>
          </a:prstGeom>
          <a:pattFill prst="lgCheck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lIns="0" tIns="0" rIns="0" bIns="0" anchor="ctr"/>
          <a:lstStyle>
            <a:lvl1pPr marL="0" indent="0" algn="ctr">
              <a:buNone/>
              <a:defRPr sz="3600"/>
            </a:lvl1pPr>
          </a:lstStyle>
          <a:p>
            <a:endParaRPr lang="uk-UA" dirty="0"/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46"/>
          </p:nvPr>
        </p:nvSpPr>
        <p:spPr>
          <a:xfrm>
            <a:off x="8128606" y="6858000"/>
            <a:ext cx="8125200" cy="6858000"/>
          </a:xfrm>
          <a:prstGeom prst="rect">
            <a:avLst/>
          </a:prstGeom>
          <a:pattFill prst="lgCheck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lIns="0" tIns="0" rIns="0" bIns="0" anchor="ctr"/>
          <a:lstStyle>
            <a:lvl1pPr marL="0" indent="0" algn="ctr">
              <a:buNone/>
              <a:defRPr sz="3600"/>
            </a:lvl1pPr>
          </a:lstStyle>
          <a:p>
            <a:endParaRPr lang="uk-UA" dirty="0"/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48"/>
          </p:nvPr>
        </p:nvSpPr>
        <p:spPr>
          <a:xfrm>
            <a:off x="8128606" y="0"/>
            <a:ext cx="8125200" cy="6858000"/>
          </a:xfrm>
          <a:prstGeom prst="rect">
            <a:avLst/>
          </a:prstGeom>
          <a:pattFill prst="lgCheck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lIns="0" tIns="0" rIns="0" bIns="0" anchor="ctr"/>
          <a:lstStyle>
            <a:lvl1pPr marL="0" indent="0" algn="ctr">
              <a:buNone/>
              <a:defRPr sz="3600"/>
            </a:lvl1pPr>
          </a:lstStyle>
          <a:p>
            <a:endParaRPr lang="uk-UA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72625" y="11898313"/>
            <a:ext cx="71913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E09A60F7-EEC2-4499-844E-8E35AC8BC615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42"/>
          </p:nvPr>
        </p:nvSpPr>
        <p:spPr>
          <a:xfrm>
            <a:off x="1396093" y="1102406"/>
            <a:ext cx="3204000" cy="86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sz="quarter" idx="43" hasCustomPrompt="1"/>
          </p:nvPr>
        </p:nvSpPr>
        <p:spPr>
          <a:xfrm>
            <a:off x="1388268" y="4198810"/>
            <a:ext cx="5761832" cy="5318379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96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The future of finance </a:t>
            </a:r>
            <a:br>
              <a:rPr lang="en-US" dirty="0"/>
            </a:br>
            <a:r>
              <a:rPr lang="en-US" dirty="0"/>
              <a:t>is here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416135348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with 5 imag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3"/>
          <p:cNvSpPr>
            <a:spLocks noGrp="1"/>
          </p:cNvSpPr>
          <p:nvPr>
            <p:ph type="pic" sz="quarter" idx="45"/>
          </p:nvPr>
        </p:nvSpPr>
        <p:spPr>
          <a:xfrm>
            <a:off x="16257213" y="6858000"/>
            <a:ext cx="8125200" cy="6858000"/>
          </a:xfrm>
          <a:prstGeom prst="rect">
            <a:avLst/>
          </a:prstGeom>
          <a:pattFill prst="lgCheck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lIns="0" tIns="0" rIns="0" bIns="0" anchor="ctr"/>
          <a:lstStyle>
            <a:lvl1pPr marL="0" indent="0" algn="ctr">
              <a:buNone/>
              <a:defRPr sz="3600"/>
            </a:lvl1pPr>
          </a:lstStyle>
          <a:p>
            <a:endParaRPr lang="uk-UA" dirty="0"/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44"/>
          </p:nvPr>
        </p:nvSpPr>
        <p:spPr>
          <a:xfrm>
            <a:off x="16257213" y="0"/>
            <a:ext cx="8125200" cy="6858000"/>
          </a:xfrm>
          <a:prstGeom prst="rect">
            <a:avLst/>
          </a:prstGeom>
          <a:pattFill prst="lgCheck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lIns="0" tIns="0" rIns="0" bIns="0" anchor="ctr"/>
          <a:lstStyle>
            <a:lvl1pPr marL="0" indent="0" algn="ctr">
              <a:buNone/>
              <a:defRPr sz="3600"/>
            </a:lvl1pPr>
          </a:lstStyle>
          <a:p>
            <a:endParaRPr lang="uk-UA" dirty="0"/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46"/>
          </p:nvPr>
        </p:nvSpPr>
        <p:spPr>
          <a:xfrm>
            <a:off x="8128606" y="6858000"/>
            <a:ext cx="8125200" cy="6858000"/>
          </a:xfrm>
          <a:prstGeom prst="rect">
            <a:avLst/>
          </a:prstGeom>
          <a:pattFill prst="lgCheck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lIns="0" tIns="0" rIns="0" bIns="0" anchor="ctr"/>
          <a:lstStyle>
            <a:lvl1pPr marL="0" indent="0" algn="ctr">
              <a:buNone/>
              <a:defRPr sz="3600"/>
            </a:lvl1pPr>
          </a:lstStyle>
          <a:p>
            <a:endParaRPr lang="uk-UA" dirty="0"/>
          </a:p>
        </p:txBody>
      </p:sp>
      <p:sp>
        <p:nvSpPr>
          <p:cNvPr id="21" name="Picture Placeholder 3"/>
          <p:cNvSpPr>
            <a:spLocks noGrp="1"/>
          </p:cNvSpPr>
          <p:nvPr>
            <p:ph type="pic" sz="quarter" idx="47"/>
          </p:nvPr>
        </p:nvSpPr>
        <p:spPr>
          <a:xfrm>
            <a:off x="0" y="6858000"/>
            <a:ext cx="8125200" cy="6858000"/>
          </a:xfrm>
          <a:prstGeom prst="rect">
            <a:avLst/>
          </a:prstGeom>
          <a:pattFill prst="lgCheck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lIns="0" tIns="0" rIns="0" bIns="0" anchor="ctr"/>
          <a:lstStyle>
            <a:lvl1pPr marL="0" indent="0" algn="ctr">
              <a:buNone/>
              <a:defRPr sz="3600"/>
            </a:lvl1pPr>
          </a:lstStyle>
          <a:p>
            <a:endParaRPr lang="uk-UA" dirty="0"/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48"/>
          </p:nvPr>
        </p:nvSpPr>
        <p:spPr>
          <a:xfrm>
            <a:off x="8128606" y="0"/>
            <a:ext cx="8125200" cy="6858000"/>
          </a:xfrm>
          <a:prstGeom prst="rect">
            <a:avLst/>
          </a:prstGeom>
          <a:pattFill prst="lgCheck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lIns="0" tIns="0" rIns="0" bIns="0" anchor="ctr"/>
          <a:lstStyle>
            <a:lvl1pPr marL="0" indent="0" algn="ctr">
              <a:buNone/>
              <a:defRPr sz="3600"/>
            </a:lvl1pPr>
          </a:lstStyle>
          <a:p>
            <a:endParaRPr lang="uk-UA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72625" y="11898313"/>
            <a:ext cx="71913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E09A60F7-EEC2-4499-844E-8E35AC8BC615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42"/>
          </p:nvPr>
        </p:nvSpPr>
        <p:spPr>
          <a:xfrm>
            <a:off x="1396093" y="1102406"/>
            <a:ext cx="3204000" cy="86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7" name="Text Placeholder 11"/>
          <p:cNvSpPr>
            <a:spLocks noGrp="1"/>
          </p:cNvSpPr>
          <p:nvPr>
            <p:ph type="body" sz="quarter" idx="38" hasCustomPrompt="1"/>
          </p:nvPr>
        </p:nvSpPr>
        <p:spPr>
          <a:xfrm>
            <a:off x="1390649" y="3269846"/>
            <a:ext cx="5040313" cy="199439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The next generation of distributed ledger technology.</a:t>
            </a:r>
          </a:p>
        </p:txBody>
      </p:sp>
    </p:spTree>
    <p:extLst>
      <p:ext uri="{BB962C8B-B14F-4D97-AF65-F5344CB8AC3E}">
        <p14:creationId xmlns:p14="http://schemas.microsoft.com/office/powerpoint/2010/main" val="368243575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B440AA18-6D34-4CAE-AD24-F0C33AD3AC1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10238" y="1826832"/>
            <a:ext cx="12961937" cy="15511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spcBef>
                <a:spcPts val="0"/>
              </a:spcBef>
              <a:buNone/>
              <a:defRPr sz="11200" spc="-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Our progress</a:t>
            </a: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72625" y="11898313"/>
            <a:ext cx="71913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E09A60F7-EEC2-4499-844E-8E35AC8BC615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42"/>
          </p:nvPr>
        </p:nvSpPr>
        <p:spPr>
          <a:xfrm>
            <a:off x="1396093" y="1102406"/>
            <a:ext cx="3204000" cy="86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38" hasCustomPrompt="1"/>
          </p:nvPr>
        </p:nvSpPr>
        <p:spPr>
          <a:xfrm>
            <a:off x="3549650" y="8328025"/>
            <a:ext cx="17283113" cy="14403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Integer augue leo, pharetra non ultrices nec, interdum vitae felis. </a:t>
            </a:r>
            <a:br>
              <a:rPr lang="pt-BR" dirty="0"/>
            </a:br>
            <a:r>
              <a:rPr lang="pt-BR" dirty="0"/>
              <a:t>Sed posuere hendrerit lacinia. Pellentesque malesuada condimentum.</a:t>
            </a:r>
            <a:endParaRPr lang="ru-RU" dirty="0"/>
          </a:p>
        </p:txBody>
      </p:sp>
      <p:sp>
        <p:nvSpPr>
          <p:cNvPr id="16" name="Chart Placeholder 3"/>
          <p:cNvSpPr>
            <a:spLocks noGrp="1"/>
          </p:cNvSpPr>
          <p:nvPr>
            <p:ph type="chart" sz="quarter" idx="39"/>
          </p:nvPr>
        </p:nvSpPr>
        <p:spPr>
          <a:xfrm>
            <a:off x="3549650" y="5418138"/>
            <a:ext cx="17283113" cy="218916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56909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atio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72625" y="11898313"/>
            <a:ext cx="71913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E09A60F7-EEC2-4499-844E-8E35AC8BC615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42"/>
          </p:nvPr>
        </p:nvSpPr>
        <p:spPr>
          <a:xfrm>
            <a:off x="1396093" y="1102406"/>
            <a:ext cx="3204000" cy="86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38" hasCustomPrompt="1"/>
          </p:nvPr>
        </p:nvSpPr>
        <p:spPr>
          <a:xfrm>
            <a:off x="3548856" y="7578725"/>
            <a:ext cx="7185406" cy="288078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Praesent pretium nisl vel eros finibus, sit amet lacinia massa ultricies. Pellentesque vitae nibh dictum arcu elit.</a:t>
            </a:r>
            <a:endParaRPr lang="ru-RU" dirty="0"/>
          </a:p>
        </p:txBody>
      </p:sp>
      <p:sp>
        <p:nvSpPr>
          <p:cNvPr id="17" name="Text Placeholder 11"/>
          <p:cNvSpPr>
            <a:spLocks noGrp="1"/>
          </p:cNvSpPr>
          <p:nvPr>
            <p:ph type="body" sz="quarter" idx="43" hasCustomPrompt="1"/>
          </p:nvPr>
        </p:nvSpPr>
        <p:spPr>
          <a:xfrm>
            <a:off x="13631070" y="7578725"/>
            <a:ext cx="7201694" cy="288078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libero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mollis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et </a:t>
            </a:r>
            <a:r>
              <a:rPr lang="en-US" dirty="0" err="1"/>
              <a:t>nulla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venenatis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pellentesque</a:t>
            </a:r>
            <a:r>
              <a:rPr lang="en-US" dirty="0"/>
              <a:t>.</a:t>
            </a:r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44" hasCustomPrompt="1"/>
          </p:nvPr>
        </p:nvSpPr>
        <p:spPr>
          <a:xfrm>
            <a:off x="3548856" y="3978275"/>
            <a:ext cx="7185406" cy="3600986"/>
          </a:xfrm>
          <a:prstGeom prst="rect">
            <a:avLst/>
          </a:prstGeom>
        </p:spPr>
        <p:txBody>
          <a:bodyPr wrap="square" lIns="0" tIns="360000" rIns="0" bIns="0" anchor="ctr">
            <a:norm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800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pt-BR" dirty="0"/>
              <a:t>25%</a:t>
            </a:r>
            <a:endParaRPr lang="ru-RU" dirty="0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45" hasCustomPrompt="1"/>
          </p:nvPr>
        </p:nvSpPr>
        <p:spPr>
          <a:xfrm>
            <a:off x="13631863" y="3978275"/>
            <a:ext cx="7185406" cy="3600986"/>
          </a:xfrm>
          <a:prstGeom prst="rect">
            <a:avLst/>
          </a:prstGeom>
        </p:spPr>
        <p:txBody>
          <a:bodyPr wrap="square" lIns="0" tIns="360000" rIns="0" bIns="0" anchor="ctr">
            <a:norm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800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pt-BR" dirty="0"/>
              <a:t>75%</a:t>
            </a:r>
            <a:endParaRPr lang="ru-RU" dirty="0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B440AA18-6D34-4CAE-AD24-F0C33AD3AC1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10238" y="1826832"/>
            <a:ext cx="12961937" cy="15511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spcBef>
                <a:spcPts val="0"/>
              </a:spcBef>
              <a:buNone/>
              <a:defRPr sz="11200" spc="-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Ratio</a:t>
            </a:r>
          </a:p>
        </p:txBody>
      </p:sp>
    </p:spTree>
    <p:extLst>
      <p:ext uri="{BB962C8B-B14F-4D97-AF65-F5344CB8AC3E}">
        <p14:creationId xmlns:p14="http://schemas.microsoft.com/office/powerpoint/2010/main" val="103595351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eric informatio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72625" y="11898313"/>
            <a:ext cx="71913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E09A60F7-EEC2-4499-844E-8E35AC8BC615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42"/>
          </p:nvPr>
        </p:nvSpPr>
        <p:spPr>
          <a:xfrm>
            <a:off x="1396093" y="1102406"/>
            <a:ext cx="3204000" cy="86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38" hasCustomPrompt="1"/>
          </p:nvPr>
        </p:nvSpPr>
        <p:spPr>
          <a:xfrm>
            <a:off x="4301218" y="8298391"/>
            <a:ext cx="15810820" cy="14403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Maecenas nec tempor mauris. Nulla interdum tellus lectus. </a:t>
            </a:r>
            <a:br>
              <a:rPr lang="pt-BR" dirty="0"/>
            </a:br>
            <a:r>
              <a:rPr lang="pt-BR" dirty="0"/>
              <a:t>Ut egestas tellus sed lectus sodales elementum.</a:t>
            </a:r>
            <a:endParaRPr lang="ru-RU" dirty="0"/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44" hasCustomPrompt="1"/>
          </p:nvPr>
        </p:nvSpPr>
        <p:spPr>
          <a:xfrm>
            <a:off x="4269978" y="3978275"/>
            <a:ext cx="15842457" cy="3600986"/>
          </a:xfrm>
          <a:prstGeom prst="rect">
            <a:avLst/>
          </a:prstGeom>
        </p:spPr>
        <p:txBody>
          <a:bodyPr wrap="square" lIns="360000" tIns="540000" rIns="360000" bIns="0" anchor="ctr">
            <a:norm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2600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pt-BR" dirty="0"/>
              <a:t>$250M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707602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14">
            <a:extLst>
              <a:ext uri="{FF2B5EF4-FFF2-40B4-BE49-F238E27FC236}">
                <a16:creationId xmlns:a16="http://schemas.microsoft.com/office/drawing/2014/main" id="{715ED846-3364-4FCE-A002-B32F2E4CFEE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111100" y="4717549"/>
            <a:ext cx="2880000" cy="2880000"/>
          </a:xfrm>
          <a:custGeom>
            <a:avLst/>
            <a:gdLst>
              <a:gd name="connsiteX0" fmla="*/ 1440000 w 2880000"/>
              <a:gd name="connsiteY0" fmla="*/ 0 h 2880000"/>
              <a:gd name="connsiteX1" fmla="*/ 2880000 w 2880000"/>
              <a:gd name="connsiteY1" fmla="*/ 1440000 h 2880000"/>
              <a:gd name="connsiteX2" fmla="*/ 1440000 w 2880000"/>
              <a:gd name="connsiteY2" fmla="*/ 2880000 h 2880000"/>
              <a:gd name="connsiteX3" fmla="*/ 0 w 2880000"/>
              <a:gd name="connsiteY3" fmla="*/ 1440000 h 2880000"/>
              <a:gd name="connsiteX4" fmla="*/ 1440000 w 2880000"/>
              <a:gd name="connsiteY4" fmla="*/ 0 h 28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0000" h="2880000">
                <a:moveTo>
                  <a:pt x="1440000" y="0"/>
                </a:moveTo>
                <a:cubicBezTo>
                  <a:pt x="2235290" y="0"/>
                  <a:pt x="2880000" y="644710"/>
                  <a:pt x="2880000" y="1440000"/>
                </a:cubicBezTo>
                <a:cubicBezTo>
                  <a:pt x="2880000" y="2235290"/>
                  <a:pt x="2235290" y="2880000"/>
                  <a:pt x="1440000" y="2880000"/>
                </a:cubicBezTo>
                <a:cubicBezTo>
                  <a:pt x="644710" y="2880000"/>
                  <a:pt x="0" y="2235290"/>
                  <a:pt x="0" y="1440000"/>
                </a:cubicBezTo>
                <a:cubicBezTo>
                  <a:pt x="0" y="644710"/>
                  <a:pt x="644710" y="0"/>
                  <a:pt x="1440000" y="0"/>
                </a:cubicBezTo>
                <a:close/>
              </a:path>
            </a:pathLst>
          </a:custGeom>
          <a:solidFill>
            <a:schemeClr val="accent2"/>
          </a:solidFill>
          <a:ln w="50800">
            <a:noFill/>
          </a:ln>
        </p:spPr>
        <p:txBody>
          <a:bodyPr wrap="square" lIns="360000" tIns="360000" rIns="360000" bIns="180000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4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2:00</a:t>
            </a:r>
            <a:br>
              <a:rPr lang="en-US" dirty="0"/>
            </a:br>
            <a:r>
              <a:rPr lang="en-US" dirty="0"/>
              <a:t>PM</a:t>
            </a:r>
            <a:endParaRPr lang="x-none" dirty="0"/>
          </a:p>
        </p:txBody>
      </p:sp>
      <p:sp>
        <p:nvSpPr>
          <p:cNvPr id="5" name="Freeform: Shape 15">
            <a:extLst>
              <a:ext uri="{FF2B5EF4-FFF2-40B4-BE49-F238E27FC236}">
                <a16:creationId xmlns:a16="http://schemas.microsoft.com/office/drawing/2014/main" id="{9C2DEA44-6E84-458E-B423-C882759735C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111100" y="8317999"/>
            <a:ext cx="2880000" cy="2880000"/>
          </a:xfrm>
          <a:custGeom>
            <a:avLst/>
            <a:gdLst>
              <a:gd name="connsiteX0" fmla="*/ 1440000 w 2880000"/>
              <a:gd name="connsiteY0" fmla="*/ 0 h 2880000"/>
              <a:gd name="connsiteX1" fmla="*/ 2880000 w 2880000"/>
              <a:gd name="connsiteY1" fmla="*/ 1440000 h 2880000"/>
              <a:gd name="connsiteX2" fmla="*/ 1440000 w 2880000"/>
              <a:gd name="connsiteY2" fmla="*/ 2880000 h 2880000"/>
              <a:gd name="connsiteX3" fmla="*/ 0 w 2880000"/>
              <a:gd name="connsiteY3" fmla="*/ 1440000 h 2880000"/>
              <a:gd name="connsiteX4" fmla="*/ 1440000 w 2880000"/>
              <a:gd name="connsiteY4" fmla="*/ 0 h 28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0000" h="2880000">
                <a:moveTo>
                  <a:pt x="1440000" y="0"/>
                </a:moveTo>
                <a:cubicBezTo>
                  <a:pt x="2235290" y="0"/>
                  <a:pt x="2880000" y="644710"/>
                  <a:pt x="2880000" y="1440000"/>
                </a:cubicBezTo>
                <a:cubicBezTo>
                  <a:pt x="2880000" y="2235290"/>
                  <a:pt x="2235290" y="2880000"/>
                  <a:pt x="1440000" y="2880000"/>
                </a:cubicBezTo>
                <a:cubicBezTo>
                  <a:pt x="644710" y="2880000"/>
                  <a:pt x="0" y="2235290"/>
                  <a:pt x="0" y="1440000"/>
                </a:cubicBezTo>
                <a:cubicBezTo>
                  <a:pt x="0" y="644710"/>
                  <a:pt x="644710" y="0"/>
                  <a:pt x="1440000" y="0"/>
                </a:cubicBezTo>
                <a:close/>
              </a:path>
            </a:pathLst>
          </a:custGeom>
          <a:solidFill>
            <a:schemeClr val="accent4"/>
          </a:solidFill>
          <a:ln w="50800">
            <a:noFill/>
          </a:ln>
        </p:spPr>
        <p:txBody>
          <a:bodyPr wrap="square" lIns="360000" tIns="360000" rIns="360000" bIns="180000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4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4:00</a:t>
            </a:r>
            <a:br>
              <a:rPr lang="en-US" dirty="0"/>
            </a:br>
            <a:r>
              <a:rPr lang="en-US" dirty="0"/>
              <a:t>PM</a:t>
            </a:r>
            <a:endParaRPr lang="x-none" dirty="0"/>
          </a:p>
        </p:txBody>
      </p:sp>
      <p:sp>
        <p:nvSpPr>
          <p:cNvPr id="6" name="Freeform: Shape 16">
            <a:extLst>
              <a:ext uri="{FF2B5EF4-FFF2-40B4-BE49-F238E27FC236}">
                <a16:creationId xmlns:a16="http://schemas.microsoft.com/office/drawing/2014/main" id="{BAE7052B-C075-41F0-AF0C-EC6F1C92582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2909551" y="4717549"/>
            <a:ext cx="2880000" cy="2880000"/>
          </a:xfrm>
          <a:custGeom>
            <a:avLst/>
            <a:gdLst>
              <a:gd name="connsiteX0" fmla="*/ 1440000 w 2880000"/>
              <a:gd name="connsiteY0" fmla="*/ 0 h 2880000"/>
              <a:gd name="connsiteX1" fmla="*/ 2880000 w 2880000"/>
              <a:gd name="connsiteY1" fmla="*/ 1440000 h 2880000"/>
              <a:gd name="connsiteX2" fmla="*/ 1440000 w 2880000"/>
              <a:gd name="connsiteY2" fmla="*/ 2880000 h 2880000"/>
              <a:gd name="connsiteX3" fmla="*/ 0 w 2880000"/>
              <a:gd name="connsiteY3" fmla="*/ 1440000 h 2880000"/>
              <a:gd name="connsiteX4" fmla="*/ 1440000 w 2880000"/>
              <a:gd name="connsiteY4" fmla="*/ 0 h 28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0000" h="2880000">
                <a:moveTo>
                  <a:pt x="1440000" y="0"/>
                </a:moveTo>
                <a:cubicBezTo>
                  <a:pt x="2235290" y="0"/>
                  <a:pt x="2880000" y="644710"/>
                  <a:pt x="2880000" y="1440000"/>
                </a:cubicBezTo>
                <a:cubicBezTo>
                  <a:pt x="2880000" y="2235290"/>
                  <a:pt x="2235290" y="2880000"/>
                  <a:pt x="1440000" y="2880000"/>
                </a:cubicBezTo>
                <a:cubicBezTo>
                  <a:pt x="644710" y="2880000"/>
                  <a:pt x="0" y="2235290"/>
                  <a:pt x="0" y="1440000"/>
                </a:cubicBezTo>
                <a:cubicBezTo>
                  <a:pt x="0" y="644710"/>
                  <a:pt x="644710" y="0"/>
                  <a:pt x="1440000" y="0"/>
                </a:cubicBezTo>
                <a:close/>
              </a:path>
            </a:pathLst>
          </a:custGeom>
          <a:solidFill>
            <a:schemeClr val="accent1"/>
          </a:solidFill>
          <a:ln w="50800">
            <a:noFill/>
          </a:ln>
        </p:spPr>
        <p:txBody>
          <a:bodyPr wrap="square" lIns="360000" tIns="360000" rIns="360000" bIns="180000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4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3:00</a:t>
            </a:r>
            <a:br>
              <a:rPr lang="en-US" dirty="0"/>
            </a:br>
            <a:r>
              <a:rPr lang="en-US" dirty="0"/>
              <a:t>PM</a:t>
            </a:r>
            <a:endParaRPr lang="x-none" dirty="0"/>
          </a:p>
        </p:txBody>
      </p:sp>
      <p:sp>
        <p:nvSpPr>
          <p:cNvPr id="7" name="Freeform: Shape 17">
            <a:extLst>
              <a:ext uri="{FF2B5EF4-FFF2-40B4-BE49-F238E27FC236}">
                <a16:creationId xmlns:a16="http://schemas.microsoft.com/office/drawing/2014/main" id="{72460CCA-F091-4D64-A8B8-8E3716EC08F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2909551" y="8317999"/>
            <a:ext cx="2880000" cy="2880000"/>
          </a:xfrm>
          <a:custGeom>
            <a:avLst/>
            <a:gdLst>
              <a:gd name="connsiteX0" fmla="*/ 1440000 w 2880000"/>
              <a:gd name="connsiteY0" fmla="*/ 0 h 2880000"/>
              <a:gd name="connsiteX1" fmla="*/ 2880000 w 2880000"/>
              <a:gd name="connsiteY1" fmla="*/ 1440000 h 2880000"/>
              <a:gd name="connsiteX2" fmla="*/ 1440000 w 2880000"/>
              <a:gd name="connsiteY2" fmla="*/ 2880000 h 2880000"/>
              <a:gd name="connsiteX3" fmla="*/ 0 w 2880000"/>
              <a:gd name="connsiteY3" fmla="*/ 1440000 h 2880000"/>
              <a:gd name="connsiteX4" fmla="*/ 1440000 w 2880000"/>
              <a:gd name="connsiteY4" fmla="*/ 0 h 28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0000" h="2880000">
                <a:moveTo>
                  <a:pt x="1440000" y="0"/>
                </a:moveTo>
                <a:cubicBezTo>
                  <a:pt x="2235290" y="0"/>
                  <a:pt x="2880000" y="644710"/>
                  <a:pt x="2880000" y="1440000"/>
                </a:cubicBezTo>
                <a:cubicBezTo>
                  <a:pt x="2880000" y="2235290"/>
                  <a:pt x="2235290" y="2880000"/>
                  <a:pt x="1440000" y="2880000"/>
                </a:cubicBezTo>
                <a:cubicBezTo>
                  <a:pt x="644710" y="2880000"/>
                  <a:pt x="0" y="2235290"/>
                  <a:pt x="0" y="1440000"/>
                </a:cubicBezTo>
                <a:cubicBezTo>
                  <a:pt x="0" y="644710"/>
                  <a:pt x="644710" y="0"/>
                  <a:pt x="1440000" y="0"/>
                </a:cubicBezTo>
                <a:close/>
              </a:path>
            </a:pathLst>
          </a:custGeom>
          <a:solidFill>
            <a:schemeClr val="accent3"/>
          </a:solidFill>
          <a:ln w="50800">
            <a:noFill/>
          </a:ln>
        </p:spPr>
        <p:txBody>
          <a:bodyPr wrap="square" lIns="360000" tIns="360000" rIns="360000" bIns="180000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4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5:00</a:t>
            </a:r>
            <a:br>
              <a:rPr lang="en-US" dirty="0"/>
            </a:br>
            <a:r>
              <a:rPr lang="en-US" dirty="0"/>
              <a:t>PM</a:t>
            </a:r>
            <a:endParaRPr lang="x-none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38" hasCustomPrompt="1"/>
          </p:nvPr>
        </p:nvSpPr>
        <p:spPr>
          <a:xfrm>
            <a:off x="5436228" y="5155294"/>
            <a:ext cx="5315909" cy="1994392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Maecenas id diam vestibulum, fringilla velit non malesuada.</a:t>
            </a:r>
            <a:endParaRPr lang="ru-RU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9" hasCustomPrompt="1"/>
          </p:nvPr>
        </p:nvSpPr>
        <p:spPr>
          <a:xfrm>
            <a:off x="16231508" y="8760665"/>
            <a:ext cx="5320392" cy="1994392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/>
              <a:t>Suspendisse </a:t>
            </a:r>
            <a:r>
              <a:rPr lang="fr-FR" dirty="0" err="1"/>
              <a:t>lobortis</a:t>
            </a:r>
            <a:r>
              <a:rPr lang="fr-FR" dirty="0"/>
              <a:t> non </a:t>
            </a:r>
            <a:r>
              <a:rPr lang="fr-FR" dirty="0" err="1"/>
              <a:t>dui</a:t>
            </a:r>
            <a:r>
              <a:rPr lang="fr-FR" dirty="0"/>
              <a:t> </a:t>
            </a:r>
            <a:r>
              <a:rPr lang="fr-FR" dirty="0" err="1"/>
              <a:t>posuere</a:t>
            </a:r>
            <a:r>
              <a:rPr lang="fr-FR" dirty="0"/>
              <a:t> </a:t>
            </a:r>
            <a:r>
              <a:rPr lang="fr-FR" dirty="0" err="1"/>
              <a:t>euismod</a:t>
            </a:r>
            <a:r>
              <a:rPr lang="fr-FR" dirty="0"/>
              <a:t> </a:t>
            </a:r>
            <a:r>
              <a:rPr lang="fr-FR" dirty="0" err="1"/>
              <a:t>mauris</a:t>
            </a:r>
            <a:r>
              <a:rPr lang="fr-FR" dirty="0"/>
              <a:t> a </a:t>
            </a:r>
            <a:r>
              <a:rPr lang="fr-FR" dirty="0" err="1"/>
              <a:t>nisl</a:t>
            </a:r>
            <a:r>
              <a:rPr lang="fr-FR" dirty="0"/>
              <a:t>.</a:t>
            </a:r>
            <a:endParaRPr lang="ru-RU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40" hasCustomPrompt="1"/>
          </p:nvPr>
        </p:nvSpPr>
        <p:spPr>
          <a:xfrm>
            <a:off x="5436228" y="8760665"/>
            <a:ext cx="5315909" cy="1994392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Duis sagittis dui vel blandit suscipit. Nam nec nunc tortor.</a:t>
            </a:r>
            <a:endParaRPr lang="ru-RU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41" hasCustomPrompt="1"/>
          </p:nvPr>
        </p:nvSpPr>
        <p:spPr>
          <a:xfrm>
            <a:off x="16231508" y="5155294"/>
            <a:ext cx="5320392" cy="1994392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Vestibulum eu augue facilisis, iaculis sem viverra, dignissim.</a:t>
            </a:r>
            <a:endParaRPr lang="ru-RU" dirty="0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B440AA18-6D34-4CAE-AD24-F0C33AD3AC1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11031" y="1817688"/>
            <a:ext cx="12961937" cy="15511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spcBef>
                <a:spcPts val="0"/>
              </a:spcBef>
              <a:buNone/>
              <a:defRPr sz="11200" spc="-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Our events</a:t>
            </a:r>
            <a:endParaRPr lang="x-none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72625" y="11898313"/>
            <a:ext cx="71913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E09A60F7-EEC2-4499-844E-8E35AC8BC615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42"/>
          </p:nvPr>
        </p:nvSpPr>
        <p:spPr>
          <a:xfrm>
            <a:off x="1396093" y="1102406"/>
            <a:ext cx="3204000" cy="86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931278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 char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72625" y="11898313"/>
            <a:ext cx="71913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E09A60F7-EEC2-4499-844E-8E35AC8BC615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42"/>
          </p:nvPr>
        </p:nvSpPr>
        <p:spPr>
          <a:xfrm>
            <a:off x="1396093" y="1102406"/>
            <a:ext cx="3204000" cy="86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8" hasCustomPrompt="1"/>
          </p:nvPr>
        </p:nvSpPr>
        <p:spPr>
          <a:xfrm>
            <a:off x="12911138" y="6882954"/>
            <a:ext cx="8640762" cy="360098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Cras at metus nec lectus vehicula convallis pharetra vitae elit. </a:t>
            </a:r>
            <a:br>
              <a:rPr lang="pt-BR" dirty="0"/>
            </a:br>
            <a:r>
              <a:rPr lang="pt-BR" dirty="0"/>
              <a:t>Vestibulum quis ex quis mi gravida vehicula. Aliquam condimentum egestas mi at facilisis.</a:t>
            </a:r>
            <a:endParaRPr lang="ru-RU" dirty="0"/>
          </a:p>
        </p:txBody>
      </p:sp>
      <p:sp>
        <p:nvSpPr>
          <p:cNvPr id="7" name="Chart Placeholder 2"/>
          <p:cNvSpPr>
            <a:spLocks noGrp="1"/>
          </p:cNvSpPr>
          <p:nvPr>
            <p:ph type="chart" sz="quarter" idx="39"/>
          </p:nvPr>
        </p:nvSpPr>
        <p:spPr>
          <a:xfrm>
            <a:off x="2109787" y="2536825"/>
            <a:ext cx="9720000" cy="8640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>
                <a:solidFill>
                  <a:schemeClr val="bg1"/>
                </a:solidFill>
              </a:defRPr>
            </a:lvl1pPr>
          </a:lstStyle>
          <a:p>
            <a:endParaRPr lang="uk-UA" dirty="0"/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B440AA18-6D34-4CAE-AD24-F0C33AD3AC1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911138" y="3034887"/>
            <a:ext cx="8640762" cy="310238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112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Annual income</a:t>
            </a:r>
          </a:p>
        </p:txBody>
      </p:sp>
    </p:spTree>
    <p:extLst>
      <p:ext uri="{BB962C8B-B14F-4D97-AF65-F5344CB8AC3E}">
        <p14:creationId xmlns:p14="http://schemas.microsoft.com/office/powerpoint/2010/main" val="293687239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r char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hart Placeholder 2"/>
          <p:cNvSpPr>
            <a:spLocks noGrp="1"/>
          </p:cNvSpPr>
          <p:nvPr>
            <p:ph type="chart" sz="quarter" idx="39"/>
          </p:nvPr>
        </p:nvSpPr>
        <p:spPr>
          <a:xfrm>
            <a:off x="12192000" y="2536825"/>
            <a:ext cx="10437586" cy="8640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>
                <a:solidFill>
                  <a:schemeClr val="bg1"/>
                </a:solidFill>
              </a:defRPr>
            </a:lvl1pPr>
          </a:lstStyle>
          <a:p>
            <a:endParaRPr lang="uk-UA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72625" y="11898313"/>
            <a:ext cx="71913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E09A60F7-EEC2-4499-844E-8E35AC8BC615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42"/>
          </p:nvPr>
        </p:nvSpPr>
        <p:spPr>
          <a:xfrm>
            <a:off x="1396093" y="1102406"/>
            <a:ext cx="3204000" cy="86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8" hasCustomPrompt="1"/>
          </p:nvPr>
        </p:nvSpPr>
        <p:spPr>
          <a:xfrm>
            <a:off x="2110582" y="6882954"/>
            <a:ext cx="8640762" cy="360098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Pellentesque dapibus scelerisque tincidunt. Cras cursus urna ac elit egestas, ut rhoncus ipsum pharetra. Sed sed justo nisi. In hac habitasse platea dictumst.</a:t>
            </a:r>
            <a:endParaRPr lang="ru-RU" dirty="0"/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B440AA18-6D34-4CAE-AD24-F0C33AD3AC1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10582" y="3034887"/>
            <a:ext cx="8640762" cy="310238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112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Data</a:t>
            </a:r>
            <a:br>
              <a:rPr lang="en-US" dirty="0"/>
            </a:br>
            <a:r>
              <a:rPr lang="en-US" dirty="0"/>
              <a:t>analytics</a:t>
            </a:r>
          </a:p>
        </p:txBody>
      </p:sp>
    </p:spTree>
    <p:extLst>
      <p:ext uri="{BB962C8B-B14F-4D97-AF65-F5344CB8AC3E}">
        <p14:creationId xmlns:p14="http://schemas.microsoft.com/office/powerpoint/2010/main" val="81546897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ne char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72625" y="11898313"/>
            <a:ext cx="71913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E09A60F7-EEC2-4499-844E-8E35AC8BC615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42"/>
          </p:nvPr>
        </p:nvSpPr>
        <p:spPr>
          <a:xfrm>
            <a:off x="1396093" y="1102406"/>
            <a:ext cx="3204000" cy="86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8" hasCustomPrompt="1"/>
          </p:nvPr>
        </p:nvSpPr>
        <p:spPr>
          <a:xfrm>
            <a:off x="12911138" y="6882954"/>
            <a:ext cx="8640762" cy="360098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Orci varius natoque penatibus et magnis dis parturient montes, nascetur ridiculus mus. Vestibulum tortor quam, congue sed arcu eu, dictum euismod velit.</a:t>
            </a:r>
            <a:endParaRPr lang="ru-RU" dirty="0"/>
          </a:p>
        </p:txBody>
      </p:sp>
      <p:sp>
        <p:nvSpPr>
          <p:cNvPr id="7" name="Chart Placeholder 2"/>
          <p:cNvSpPr>
            <a:spLocks noGrp="1"/>
          </p:cNvSpPr>
          <p:nvPr>
            <p:ph type="chart" sz="quarter" idx="39"/>
          </p:nvPr>
        </p:nvSpPr>
        <p:spPr>
          <a:xfrm>
            <a:off x="2109787" y="2536825"/>
            <a:ext cx="9720000" cy="8640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>
                <a:solidFill>
                  <a:schemeClr val="bg1"/>
                </a:solidFill>
              </a:defRPr>
            </a:lvl1pPr>
          </a:lstStyle>
          <a:p>
            <a:endParaRPr lang="uk-UA" dirty="0"/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B440AA18-6D34-4CAE-AD24-F0C33AD3AC1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911138" y="3034887"/>
            <a:ext cx="8640762" cy="310238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112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Total</a:t>
            </a:r>
            <a:br>
              <a:rPr lang="en-US" dirty="0"/>
            </a:br>
            <a:r>
              <a:rPr lang="en-US" dirty="0"/>
              <a:t>statistics</a:t>
            </a:r>
          </a:p>
        </p:txBody>
      </p:sp>
    </p:spTree>
    <p:extLst>
      <p:ext uri="{BB962C8B-B14F-4D97-AF65-F5344CB8AC3E}">
        <p14:creationId xmlns:p14="http://schemas.microsoft.com/office/powerpoint/2010/main" val="56703657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rea char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hart Placeholder 2"/>
          <p:cNvSpPr>
            <a:spLocks noGrp="1"/>
          </p:cNvSpPr>
          <p:nvPr>
            <p:ph type="chart" sz="quarter" idx="39"/>
          </p:nvPr>
        </p:nvSpPr>
        <p:spPr>
          <a:xfrm>
            <a:off x="11831900" y="2536825"/>
            <a:ext cx="9720000" cy="8640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>
                <a:solidFill>
                  <a:schemeClr val="bg1"/>
                </a:solidFill>
              </a:defRPr>
            </a:lvl1pPr>
          </a:lstStyle>
          <a:p>
            <a:endParaRPr lang="uk-UA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72625" y="11898313"/>
            <a:ext cx="71913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E09A60F7-EEC2-4499-844E-8E35AC8BC615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42"/>
          </p:nvPr>
        </p:nvSpPr>
        <p:spPr>
          <a:xfrm>
            <a:off x="1396093" y="1102406"/>
            <a:ext cx="3204000" cy="86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8" hasCustomPrompt="1"/>
          </p:nvPr>
        </p:nvSpPr>
        <p:spPr>
          <a:xfrm>
            <a:off x="2110582" y="6882954"/>
            <a:ext cx="8640762" cy="354847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Vestibulum vitae lacus sed risus rutrum fermentum. Orci varius natoque penatibus et magnis dis parturient montes, nascetur ridiculus mus. Suspendisse eleifend tellus.</a:t>
            </a:r>
            <a:endParaRPr lang="ru-RU" dirty="0"/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B440AA18-6D34-4CAE-AD24-F0C33AD3AC1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10582" y="3034887"/>
            <a:ext cx="8640762" cy="310238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112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Return on investment</a:t>
            </a:r>
          </a:p>
        </p:txBody>
      </p:sp>
    </p:spTree>
    <p:extLst>
      <p:ext uri="{BB962C8B-B14F-4D97-AF65-F5344CB8AC3E}">
        <p14:creationId xmlns:p14="http://schemas.microsoft.com/office/powerpoint/2010/main" val="368013271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e char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72625" y="11898313"/>
            <a:ext cx="71913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E09A60F7-EEC2-4499-844E-8E35AC8BC615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42"/>
          </p:nvPr>
        </p:nvSpPr>
        <p:spPr>
          <a:xfrm>
            <a:off x="1396093" y="1102406"/>
            <a:ext cx="3204000" cy="86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Chart Placeholder 2"/>
          <p:cNvSpPr>
            <a:spLocks noGrp="1"/>
          </p:cNvSpPr>
          <p:nvPr>
            <p:ph type="chart" sz="quarter" idx="39"/>
          </p:nvPr>
        </p:nvSpPr>
        <p:spPr>
          <a:xfrm>
            <a:off x="7870825" y="3978275"/>
            <a:ext cx="10801350" cy="859940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>
                <a:solidFill>
                  <a:schemeClr val="bg1"/>
                </a:solidFill>
              </a:defRPr>
            </a:lvl1pPr>
          </a:lstStyle>
          <a:p>
            <a:endParaRPr lang="uk-UA"/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B440AA18-6D34-4CAE-AD24-F0C33AD3AC1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10238" y="1826832"/>
            <a:ext cx="12961937" cy="15511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spcBef>
                <a:spcPts val="0"/>
              </a:spcBef>
              <a:buNone/>
              <a:defRPr sz="11200" spc="-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Sales summary</a:t>
            </a:r>
          </a:p>
        </p:txBody>
      </p:sp>
    </p:spTree>
    <p:extLst>
      <p:ext uri="{BB962C8B-B14F-4D97-AF65-F5344CB8AC3E}">
        <p14:creationId xmlns:p14="http://schemas.microsoft.com/office/powerpoint/2010/main" val="130987063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shar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72625" y="11898313"/>
            <a:ext cx="71913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E09A60F7-EEC2-4499-844E-8E35AC8BC615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42"/>
          </p:nvPr>
        </p:nvSpPr>
        <p:spPr>
          <a:xfrm>
            <a:off x="1396093" y="1102406"/>
            <a:ext cx="3204000" cy="86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Chart Placeholder 2"/>
          <p:cNvSpPr>
            <a:spLocks noGrp="1"/>
          </p:cNvSpPr>
          <p:nvPr>
            <p:ph type="chart" sz="quarter" idx="39"/>
          </p:nvPr>
        </p:nvSpPr>
        <p:spPr>
          <a:xfrm>
            <a:off x="2109788" y="3617912"/>
            <a:ext cx="6480175" cy="648017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>
                <a:solidFill>
                  <a:schemeClr val="bg1"/>
                </a:solidFill>
              </a:defRPr>
            </a:lvl1pPr>
          </a:lstStyle>
          <a:p>
            <a:endParaRPr lang="uk-UA" dirty="0"/>
          </a:p>
        </p:txBody>
      </p:sp>
      <p:sp>
        <p:nvSpPr>
          <p:cNvPr id="7" name="Chart Placeholder 2"/>
          <p:cNvSpPr>
            <a:spLocks noGrp="1"/>
          </p:cNvSpPr>
          <p:nvPr>
            <p:ph type="chart" sz="quarter" idx="40"/>
          </p:nvPr>
        </p:nvSpPr>
        <p:spPr>
          <a:xfrm>
            <a:off x="15791260" y="3617912"/>
            <a:ext cx="6480175" cy="648017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>
                <a:solidFill>
                  <a:schemeClr val="bg1"/>
                </a:solidFill>
              </a:defRPr>
            </a:lvl1pPr>
          </a:lstStyle>
          <a:p>
            <a:endParaRPr lang="uk-UA" dirty="0"/>
          </a:p>
        </p:txBody>
      </p:sp>
      <p:sp>
        <p:nvSpPr>
          <p:cNvPr id="8" name="Chart Placeholder 2"/>
          <p:cNvSpPr>
            <a:spLocks noGrp="1"/>
          </p:cNvSpPr>
          <p:nvPr>
            <p:ph type="chart" sz="quarter" idx="41"/>
          </p:nvPr>
        </p:nvSpPr>
        <p:spPr>
          <a:xfrm>
            <a:off x="8951119" y="3617913"/>
            <a:ext cx="6480175" cy="64801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>
                <a:solidFill>
                  <a:schemeClr val="bg1"/>
                </a:solidFill>
              </a:defRPr>
            </a:lvl1pPr>
          </a:lstStyle>
          <a:p>
            <a:endParaRPr lang="uk-UA" dirty="0"/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B440AA18-6D34-4CAE-AD24-F0C33AD3AC1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10238" y="1826832"/>
            <a:ext cx="12961937" cy="15511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spcBef>
                <a:spcPts val="0"/>
              </a:spcBef>
              <a:buNone/>
              <a:defRPr sz="11200" spc="-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Market share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43" hasCustomPrompt="1"/>
          </p:nvPr>
        </p:nvSpPr>
        <p:spPr>
          <a:xfrm>
            <a:off x="2469356" y="9758281"/>
            <a:ext cx="5761038" cy="1329595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err="1"/>
              <a:t>Mauris</a:t>
            </a:r>
            <a:r>
              <a:rPr lang="fr-FR" dirty="0"/>
              <a:t> non ex </a:t>
            </a:r>
            <a:r>
              <a:rPr lang="fr-FR" dirty="0" err="1"/>
              <a:t>egestas</a:t>
            </a:r>
            <a:r>
              <a:rPr lang="fr-FR" dirty="0"/>
              <a:t>, </a:t>
            </a:r>
            <a:r>
              <a:rPr lang="fr-FR" dirty="0" err="1"/>
              <a:t>sagittis</a:t>
            </a:r>
            <a:r>
              <a:rPr lang="fr-FR" dirty="0"/>
              <a:t> </a:t>
            </a:r>
            <a:r>
              <a:rPr lang="fr-FR" dirty="0" err="1"/>
              <a:t>metus</a:t>
            </a:r>
            <a:r>
              <a:rPr lang="fr-FR" dirty="0"/>
              <a:t> </a:t>
            </a:r>
            <a:r>
              <a:rPr lang="fr-FR" dirty="0" err="1"/>
              <a:t>vehicula</a:t>
            </a:r>
            <a:r>
              <a:rPr lang="fr-FR" dirty="0"/>
              <a:t>.</a:t>
            </a:r>
            <a:endParaRPr lang="ru-RU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46" hasCustomPrompt="1"/>
          </p:nvPr>
        </p:nvSpPr>
        <p:spPr>
          <a:xfrm>
            <a:off x="16150828" y="9758281"/>
            <a:ext cx="5761038" cy="129093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Nulla sit amet lorem ac lacus molestie lobortis.</a:t>
            </a:r>
            <a:endParaRPr lang="ru-RU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48" hasCustomPrompt="1"/>
          </p:nvPr>
        </p:nvSpPr>
        <p:spPr>
          <a:xfrm>
            <a:off x="9310687" y="9758281"/>
            <a:ext cx="5761038" cy="1329595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Vestibulum ante ipsum primis in faucibus orci.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4265842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 of item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14">
            <a:extLst>
              <a:ext uri="{FF2B5EF4-FFF2-40B4-BE49-F238E27FC236}">
                <a16:creationId xmlns:a16="http://schemas.microsoft.com/office/drawing/2014/main" id="{715ED846-3364-4FCE-A002-B32F2E4CFEE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120676" y="6139542"/>
            <a:ext cx="5040000" cy="5040000"/>
          </a:xfrm>
          <a:custGeom>
            <a:avLst/>
            <a:gdLst>
              <a:gd name="connsiteX0" fmla="*/ 1440000 w 2880000"/>
              <a:gd name="connsiteY0" fmla="*/ 0 h 2880000"/>
              <a:gd name="connsiteX1" fmla="*/ 2880000 w 2880000"/>
              <a:gd name="connsiteY1" fmla="*/ 1440000 h 2880000"/>
              <a:gd name="connsiteX2" fmla="*/ 1440000 w 2880000"/>
              <a:gd name="connsiteY2" fmla="*/ 2880000 h 2880000"/>
              <a:gd name="connsiteX3" fmla="*/ 0 w 2880000"/>
              <a:gd name="connsiteY3" fmla="*/ 1440000 h 2880000"/>
              <a:gd name="connsiteX4" fmla="*/ 1440000 w 2880000"/>
              <a:gd name="connsiteY4" fmla="*/ 0 h 28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0000" h="2880000">
                <a:moveTo>
                  <a:pt x="1440000" y="0"/>
                </a:moveTo>
                <a:cubicBezTo>
                  <a:pt x="2235290" y="0"/>
                  <a:pt x="2880000" y="644710"/>
                  <a:pt x="2880000" y="1440000"/>
                </a:cubicBezTo>
                <a:cubicBezTo>
                  <a:pt x="2880000" y="2235290"/>
                  <a:pt x="2235290" y="2880000"/>
                  <a:pt x="1440000" y="2880000"/>
                </a:cubicBezTo>
                <a:cubicBezTo>
                  <a:pt x="644710" y="2880000"/>
                  <a:pt x="0" y="2235290"/>
                  <a:pt x="0" y="1440000"/>
                </a:cubicBezTo>
                <a:cubicBezTo>
                  <a:pt x="0" y="644710"/>
                  <a:pt x="644710" y="0"/>
                  <a:pt x="1440000" y="0"/>
                </a:cubicBezTo>
                <a:close/>
              </a:path>
            </a:pathLst>
          </a:custGeom>
          <a:solidFill>
            <a:schemeClr val="accent2">
              <a:alpha val="90000"/>
            </a:schemeClr>
          </a:solidFill>
          <a:ln w="25400">
            <a:solidFill>
              <a:schemeClr val="accent2">
                <a:lumMod val="40000"/>
                <a:lumOff val="60000"/>
              </a:schemeClr>
            </a:solidFill>
          </a:ln>
        </p:spPr>
        <p:txBody>
          <a:bodyPr wrap="square" lIns="720000" tIns="720000" rIns="720000" bIns="1944000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96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12%</a:t>
            </a:r>
            <a:endParaRPr lang="x-none" dirty="0"/>
          </a:p>
        </p:txBody>
      </p:sp>
      <p:sp>
        <p:nvSpPr>
          <p:cNvPr id="7" name="Freeform: Shape 17">
            <a:extLst>
              <a:ext uri="{FF2B5EF4-FFF2-40B4-BE49-F238E27FC236}">
                <a16:creationId xmlns:a16="http://schemas.microsoft.com/office/drawing/2014/main" id="{72460CCA-F091-4D64-A8B8-8E3716EC08F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430550" y="3977863"/>
            <a:ext cx="8640000" cy="8640000"/>
          </a:xfrm>
          <a:custGeom>
            <a:avLst/>
            <a:gdLst>
              <a:gd name="connsiteX0" fmla="*/ 1440000 w 2880000"/>
              <a:gd name="connsiteY0" fmla="*/ 0 h 2880000"/>
              <a:gd name="connsiteX1" fmla="*/ 2880000 w 2880000"/>
              <a:gd name="connsiteY1" fmla="*/ 1440000 h 2880000"/>
              <a:gd name="connsiteX2" fmla="*/ 1440000 w 2880000"/>
              <a:gd name="connsiteY2" fmla="*/ 2880000 h 2880000"/>
              <a:gd name="connsiteX3" fmla="*/ 0 w 2880000"/>
              <a:gd name="connsiteY3" fmla="*/ 1440000 h 2880000"/>
              <a:gd name="connsiteX4" fmla="*/ 1440000 w 2880000"/>
              <a:gd name="connsiteY4" fmla="*/ 0 h 28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0000" h="2880000">
                <a:moveTo>
                  <a:pt x="1440000" y="0"/>
                </a:moveTo>
                <a:cubicBezTo>
                  <a:pt x="2235290" y="0"/>
                  <a:pt x="2880000" y="644710"/>
                  <a:pt x="2880000" y="1440000"/>
                </a:cubicBezTo>
                <a:cubicBezTo>
                  <a:pt x="2880000" y="2235290"/>
                  <a:pt x="2235290" y="2880000"/>
                  <a:pt x="1440000" y="2880000"/>
                </a:cubicBezTo>
                <a:cubicBezTo>
                  <a:pt x="644710" y="2880000"/>
                  <a:pt x="0" y="2235290"/>
                  <a:pt x="0" y="1440000"/>
                </a:cubicBezTo>
                <a:cubicBezTo>
                  <a:pt x="0" y="644710"/>
                  <a:pt x="644710" y="0"/>
                  <a:pt x="1440000" y="0"/>
                </a:cubicBezTo>
                <a:close/>
              </a:path>
            </a:pathLst>
          </a:custGeom>
          <a:solidFill>
            <a:schemeClr val="accent3">
              <a:alpha val="90000"/>
            </a:schemeClr>
          </a:solidFill>
          <a:ln w="25400">
            <a:solidFill>
              <a:schemeClr val="accent3">
                <a:lumMod val="40000"/>
                <a:lumOff val="60000"/>
              </a:schemeClr>
            </a:solidFill>
          </a:ln>
        </p:spPr>
        <p:txBody>
          <a:bodyPr wrap="square" lIns="1080000" tIns="1080000" rIns="1080000" bIns="3240000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8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60%</a:t>
            </a:r>
            <a:endParaRPr lang="x-none" dirty="0"/>
          </a:p>
        </p:txBody>
      </p:sp>
      <p:sp>
        <p:nvSpPr>
          <p:cNvPr id="5" name="Freeform: Shape 15">
            <a:extLst>
              <a:ext uri="{FF2B5EF4-FFF2-40B4-BE49-F238E27FC236}">
                <a16:creationId xmlns:a16="http://schemas.microsoft.com/office/drawing/2014/main" id="{9C2DEA44-6E84-458E-B423-C882759735C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4006059" y="7579038"/>
            <a:ext cx="5040000" cy="5040000"/>
          </a:xfrm>
          <a:custGeom>
            <a:avLst/>
            <a:gdLst>
              <a:gd name="connsiteX0" fmla="*/ 1440000 w 2880000"/>
              <a:gd name="connsiteY0" fmla="*/ 0 h 2880000"/>
              <a:gd name="connsiteX1" fmla="*/ 2880000 w 2880000"/>
              <a:gd name="connsiteY1" fmla="*/ 1440000 h 2880000"/>
              <a:gd name="connsiteX2" fmla="*/ 1440000 w 2880000"/>
              <a:gd name="connsiteY2" fmla="*/ 2880000 h 2880000"/>
              <a:gd name="connsiteX3" fmla="*/ 0 w 2880000"/>
              <a:gd name="connsiteY3" fmla="*/ 1440000 h 2880000"/>
              <a:gd name="connsiteX4" fmla="*/ 1440000 w 2880000"/>
              <a:gd name="connsiteY4" fmla="*/ 0 h 28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0000" h="2880000">
                <a:moveTo>
                  <a:pt x="1440000" y="0"/>
                </a:moveTo>
                <a:cubicBezTo>
                  <a:pt x="2235290" y="0"/>
                  <a:pt x="2880000" y="644710"/>
                  <a:pt x="2880000" y="1440000"/>
                </a:cubicBezTo>
                <a:cubicBezTo>
                  <a:pt x="2880000" y="2235290"/>
                  <a:pt x="2235290" y="2880000"/>
                  <a:pt x="1440000" y="2880000"/>
                </a:cubicBezTo>
                <a:cubicBezTo>
                  <a:pt x="644710" y="2880000"/>
                  <a:pt x="0" y="2235290"/>
                  <a:pt x="0" y="1440000"/>
                </a:cubicBezTo>
                <a:cubicBezTo>
                  <a:pt x="0" y="644710"/>
                  <a:pt x="644710" y="0"/>
                  <a:pt x="1440000" y="0"/>
                </a:cubicBezTo>
                <a:close/>
              </a:path>
            </a:pathLst>
          </a:custGeom>
          <a:solidFill>
            <a:schemeClr val="accent4">
              <a:alpha val="90000"/>
            </a:schemeClr>
          </a:solidFill>
          <a:ln w="25400">
            <a:solidFill>
              <a:schemeClr val="accent4">
                <a:lumMod val="40000"/>
                <a:lumOff val="60000"/>
              </a:schemeClr>
            </a:solidFill>
          </a:ln>
        </p:spPr>
        <p:txBody>
          <a:bodyPr wrap="square" lIns="720000" tIns="720000" rIns="720000" bIns="1944000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96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12%</a:t>
            </a:r>
            <a:endParaRPr lang="x-none" dirty="0"/>
          </a:p>
        </p:txBody>
      </p:sp>
      <p:sp>
        <p:nvSpPr>
          <p:cNvPr id="6" name="Freeform: Shape 16">
            <a:extLst>
              <a:ext uri="{FF2B5EF4-FFF2-40B4-BE49-F238E27FC236}">
                <a16:creationId xmlns:a16="http://schemas.microsoft.com/office/drawing/2014/main" id="{BAE7052B-C075-41F0-AF0C-EC6F1C92582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6517258" y="3258725"/>
            <a:ext cx="5760000" cy="5760000"/>
          </a:xfrm>
          <a:custGeom>
            <a:avLst/>
            <a:gdLst>
              <a:gd name="connsiteX0" fmla="*/ 1440000 w 2880000"/>
              <a:gd name="connsiteY0" fmla="*/ 0 h 2880000"/>
              <a:gd name="connsiteX1" fmla="*/ 2880000 w 2880000"/>
              <a:gd name="connsiteY1" fmla="*/ 1440000 h 2880000"/>
              <a:gd name="connsiteX2" fmla="*/ 1440000 w 2880000"/>
              <a:gd name="connsiteY2" fmla="*/ 2880000 h 2880000"/>
              <a:gd name="connsiteX3" fmla="*/ 0 w 2880000"/>
              <a:gd name="connsiteY3" fmla="*/ 1440000 h 2880000"/>
              <a:gd name="connsiteX4" fmla="*/ 1440000 w 2880000"/>
              <a:gd name="connsiteY4" fmla="*/ 0 h 28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0000" h="2880000">
                <a:moveTo>
                  <a:pt x="1440000" y="0"/>
                </a:moveTo>
                <a:cubicBezTo>
                  <a:pt x="2235290" y="0"/>
                  <a:pt x="2880000" y="644710"/>
                  <a:pt x="2880000" y="1440000"/>
                </a:cubicBezTo>
                <a:cubicBezTo>
                  <a:pt x="2880000" y="2235290"/>
                  <a:pt x="2235290" y="2880000"/>
                  <a:pt x="1440000" y="2880000"/>
                </a:cubicBezTo>
                <a:cubicBezTo>
                  <a:pt x="644710" y="2880000"/>
                  <a:pt x="0" y="2235290"/>
                  <a:pt x="0" y="1440000"/>
                </a:cubicBezTo>
                <a:cubicBezTo>
                  <a:pt x="0" y="644710"/>
                  <a:pt x="644710" y="0"/>
                  <a:pt x="1440000" y="0"/>
                </a:cubicBezTo>
                <a:close/>
              </a:path>
            </a:pathLst>
          </a:custGeom>
          <a:solidFill>
            <a:schemeClr val="accent1">
              <a:alpha val="90000"/>
            </a:schemeClr>
          </a:solidFill>
          <a:ln w="25400"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lIns="1080000" tIns="1080000" rIns="1080000" bIns="2880000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2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16%</a:t>
            </a:r>
            <a:endParaRPr lang="x-none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38" hasCustomPrompt="1"/>
          </p:nvPr>
        </p:nvSpPr>
        <p:spPr>
          <a:xfrm>
            <a:off x="2840451" y="8677238"/>
            <a:ext cx="3600450" cy="1329595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Maecenas id vestibulum</a:t>
            </a:r>
            <a:endParaRPr lang="ru-RU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9" hasCustomPrompt="1"/>
          </p:nvPr>
        </p:nvSpPr>
        <p:spPr>
          <a:xfrm>
            <a:off x="14725834" y="10138092"/>
            <a:ext cx="3600450" cy="1329595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/>
              <a:t>Suspendisse </a:t>
            </a:r>
            <a:r>
              <a:rPr lang="fr-FR" dirty="0" err="1"/>
              <a:t>lobortis</a:t>
            </a:r>
            <a:r>
              <a:rPr lang="fr-FR" dirty="0"/>
              <a:t> </a:t>
            </a:r>
            <a:r>
              <a:rPr lang="fr-FR" dirty="0" err="1"/>
              <a:t>dui</a:t>
            </a:r>
            <a:endParaRPr lang="ru-RU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40" hasCustomPrompt="1"/>
          </p:nvPr>
        </p:nvSpPr>
        <p:spPr>
          <a:xfrm>
            <a:off x="7870031" y="8297863"/>
            <a:ext cx="5761038" cy="1994392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Duis sagittis dui vel blandit suscipit. Nam nec nunc tortor</a:t>
            </a:r>
            <a:endParaRPr lang="ru-RU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41" hasCustomPrompt="1"/>
          </p:nvPr>
        </p:nvSpPr>
        <p:spPr>
          <a:xfrm>
            <a:off x="17237464" y="6137275"/>
            <a:ext cx="4319588" cy="1329595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Vestibulum eu augue facilisis</a:t>
            </a:r>
            <a:endParaRPr lang="ru-RU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72625" y="11898313"/>
            <a:ext cx="71913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E09A60F7-EEC2-4499-844E-8E35AC8BC615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42"/>
          </p:nvPr>
        </p:nvSpPr>
        <p:spPr>
          <a:xfrm>
            <a:off x="1396093" y="1102406"/>
            <a:ext cx="3204000" cy="86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B440AA18-6D34-4CAE-AD24-F0C33AD3AC1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11031" y="1826080"/>
            <a:ext cx="12961937" cy="15511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spcBef>
                <a:spcPts val="0"/>
              </a:spcBef>
              <a:buNone/>
              <a:defRPr sz="11200" spc="-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List of items</a:t>
            </a:r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267330942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 with imag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sz="quarter" idx="44"/>
          </p:nvPr>
        </p:nvSpPr>
        <p:spPr>
          <a:xfrm>
            <a:off x="13631863" y="0"/>
            <a:ext cx="10750550" cy="13716000"/>
          </a:xfrm>
          <a:prstGeom prst="rect">
            <a:avLst/>
          </a:prstGeom>
          <a:pattFill prst="lgCheck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tIns="0" bIns="0" anchor="ctr"/>
          <a:lstStyle>
            <a:lvl1pPr marL="0" indent="0" algn="ctr">
              <a:buNone/>
              <a:defRPr sz="3600"/>
            </a:lvl1pPr>
          </a:lstStyle>
          <a:p>
            <a:endParaRPr lang="en-US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72625" y="11898313"/>
            <a:ext cx="71913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E09A60F7-EEC2-4499-844E-8E35AC8BC615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42"/>
          </p:nvPr>
        </p:nvSpPr>
        <p:spPr>
          <a:xfrm>
            <a:off x="1396093" y="1102406"/>
            <a:ext cx="3204000" cy="86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Freeform: Shape 15">
            <a:extLst>
              <a:ext uri="{FF2B5EF4-FFF2-40B4-BE49-F238E27FC236}">
                <a16:creationId xmlns:a16="http://schemas.microsoft.com/office/drawing/2014/main" id="{9C2DEA44-6E84-458E-B423-C882759735C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469650" y="9019175"/>
            <a:ext cx="2160000" cy="2160000"/>
          </a:xfrm>
          <a:custGeom>
            <a:avLst/>
            <a:gdLst>
              <a:gd name="connsiteX0" fmla="*/ 1440000 w 2880000"/>
              <a:gd name="connsiteY0" fmla="*/ 0 h 2880000"/>
              <a:gd name="connsiteX1" fmla="*/ 2880000 w 2880000"/>
              <a:gd name="connsiteY1" fmla="*/ 1440000 h 2880000"/>
              <a:gd name="connsiteX2" fmla="*/ 1440000 w 2880000"/>
              <a:gd name="connsiteY2" fmla="*/ 2880000 h 2880000"/>
              <a:gd name="connsiteX3" fmla="*/ 0 w 2880000"/>
              <a:gd name="connsiteY3" fmla="*/ 1440000 h 2880000"/>
              <a:gd name="connsiteX4" fmla="*/ 1440000 w 2880000"/>
              <a:gd name="connsiteY4" fmla="*/ 0 h 28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0000" h="2880000">
                <a:moveTo>
                  <a:pt x="1440000" y="0"/>
                </a:moveTo>
                <a:cubicBezTo>
                  <a:pt x="2235290" y="0"/>
                  <a:pt x="2880000" y="644710"/>
                  <a:pt x="2880000" y="1440000"/>
                </a:cubicBezTo>
                <a:cubicBezTo>
                  <a:pt x="2880000" y="2235290"/>
                  <a:pt x="2235290" y="2880000"/>
                  <a:pt x="1440000" y="2880000"/>
                </a:cubicBezTo>
                <a:cubicBezTo>
                  <a:pt x="644710" y="2880000"/>
                  <a:pt x="0" y="2235290"/>
                  <a:pt x="0" y="1440000"/>
                </a:cubicBezTo>
                <a:cubicBezTo>
                  <a:pt x="0" y="644710"/>
                  <a:pt x="644710" y="0"/>
                  <a:pt x="1440000" y="0"/>
                </a:cubicBezTo>
                <a:close/>
              </a:path>
            </a:pathLst>
          </a:custGeom>
          <a:solidFill>
            <a:schemeClr val="accent3"/>
          </a:solidFill>
          <a:ln w="50800">
            <a:noFill/>
          </a:ln>
        </p:spPr>
        <p:txBody>
          <a:bodyPr wrap="square" lIns="360000" tIns="360000" rIns="360000" bIns="360000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6000">
                <a:solidFill>
                  <a:schemeClr val="bg1"/>
                </a:solidFill>
                <a:latin typeface="Font Awesome 5 Free Solid" panose="02000503000000000000" pitchFamily="50" charset="0"/>
              </a:defRPr>
            </a:lvl1pPr>
          </a:lstStyle>
          <a:p>
            <a:pPr lvl="0"/>
            <a:r>
              <a:rPr lang="en-US" dirty="0"/>
              <a:t></a:t>
            </a:r>
            <a:endParaRPr lang="x-none" dirty="0"/>
          </a:p>
        </p:txBody>
      </p:sp>
      <p:sp>
        <p:nvSpPr>
          <p:cNvPr id="9" name="Freeform: Shape 16">
            <a:extLst>
              <a:ext uri="{FF2B5EF4-FFF2-40B4-BE49-F238E27FC236}">
                <a16:creationId xmlns:a16="http://schemas.microsoft.com/office/drawing/2014/main" id="{BAE7052B-C075-41F0-AF0C-EC6F1C92582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2469650" y="6138656"/>
            <a:ext cx="2160000" cy="2160000"/>
          </a:xfrm>
          <a:custGeom>
            <a:avLst/>
            <a:gdLst>
              <a:gd name="connsiteX0" fmla="*/ 1440000 w 2880000"/>
              <a:gd name="connsiteY0" fmla="*/ 0 h 2880000"/>
              <a:gd name="connsiteX1" fmla="*/ 2880000 w 2880000"/>
              <a:gd name="connsiteY1" fmla="*/ 1440000 h 2880000"/>
              <a:gd name="connsiteX2" fmla="*/ 1440000 w 2880000"/>
              <a:gd name="connsiteY2" fmla="*/ 2880000 h 2880000"/>
              <a:gd name="connsiteX3" fmla="*/ 0 w 2880000"/>
              <a:gd name="connsiteY3" fmla="*/ 1440000 h 2880000"/>
              <a:gd name="connsiteX4" fmla="*/ 1440000 w 2880000"/>
              <a:gd name="connsiteY4" fmla="*/ 0 h 28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0000" h="2880000">
                <a:moveTo>
                  <a:pt x="1440000" y="0"/>
                </a:moveTo>
                <a:cubicBezTo>
                  <a:pt x="2235290" y="0"/>
                  <a:pt x="2880000" y="644710"/>
                  <a:pt x="2880000" y="1440000"/>
                </a:cubicBezTo>
                <a:cubicBezTo>
                  <a:pt x="2880000" y="2235290"/>
                  <a:pt x="2235290" y="2880000"/>
                  <a:pt x="1440000" y="2880000"/>
                </a:cubicBezTo>
                <a:cubicBezTo>
                  <a:pt x="644710" y="2880000"/>
                  <a:pt x="0" y="2235290"/>
                  <a:pt x="0" y="1440000"/>
                </a:cubicBezTo>
                <a:cubicBezTo>
                  <a:pt x="0" y="644710"/>
                  <a:pt x="644710" y="0"/>
                  <a:pt x="1440000" y="0"/>
                </a:cubicBezTo>
                <a:close/>
              </a:path>
            </a:pathLst>
          </a:custGeom>
          <a:solidFill>
            <a:schemeClr val="accent1"/>
          </a:solidFill>
          <a:ln w="50800">
            <a:noFill/>
          </a:ln>
        </p:spPr>
        <p:txBody>
          <a:bodyPr wrap="square" lIns="360000" tIns="360000" rIns="360000" bIns="360000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6000">
                <a:solidFill>
                  <a:schemeClr val="bg1"/>
                </a:solidFill>
                <a:latin typeface="Font Awesome 5 Free Solid" panose="02000503000000000000" pitchFamily="50" charset="0"/>
              </a:defRPr>
            </a:lvl1pPr>
          </a:lstStyle>
          <a:p>
            <a:pPr lvl="0"/>
            <a:r>
              <a:rPr lang="en-US" dirty="0"/>
              <a:t></a:t>
            </a:r>
            <a:endParaRPr lang="x-none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38" hasCustomPrompt="1"/>
          </p:nvPr>
        </p:nvSpPr>
        <p:spPr>
          <a:xfrm>
            <a:off x="5350961" y="3257550"/>
            <a:ext cx="6480175" cy="1994392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Aenean et metus ligula. Praesent tempus eget nisl eu consequat.</a:t>
            </a:r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40" hasCustomPrompt="1"/>
          </p:nvPr>
        </p:nvSpPr>
        <p:spPr>
          <a:xfrm>
            <a:off x="5350961" y="9046256"/>
            <a:ext cx="6465660" cy="1994392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Suspendisse elit augue, maximus a iaculis eu, condimentum.</a:t>
            </a:r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41" hasCustomPrompt="1"/>
          </p:nvPr>
        </p:nvSpPr>
        <p:spPr>
          <a:xfrm>
            <a:off x="5350961" y="6151903"/>
            <a:ext cx="6480175" cy="1994392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Vestibulum augue mi, ullamcorper vitae risus sit amet, laoreet mattis est. </a:t>
            </a:r>
          </a:p>
        </p:txBody>
      </p:sp>
      <p:sp>
        <p:nvSpPr>
          <p:cNvPr id="15" name="Freeform: Shape 16">
            <a:extLst>
              <a:ext uri="{FF2B5EF4-FFF2-40B4-BE49-F238E27FC236}">
                <a16:creationId xmlns:a16="http://schemas.microsoft.com/office/drawing/2014/main" id="{BAE7052B-C075-41F0-AF0C-EC6F1C925828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2469650" y="3258138"/>
            <a:ext cx="2160000" cy="2160000"/>
          </a:xfrm>
          <a:custGeom>
            <a:avLst/>
            <a:gdLst>
              <a:gd name="connsiteX0" fmla="*/ 1440000 w 2880000"/>
              <a:gd name="connsiteY0" fmla="*/ 0 h 2880000"/>
              <a:gd name="connsiteX1" fmla="*/ 2880000 w 2880000"/>
              <a:gd name="connsiteY1" fmla="*/ 1440000 h 2880000"/>
              <a:gd name="connsiteX2" fmla="*/ 1440000 w 2880000"/>
              <a:gd name="connsiteY2" fmla="*/ 2880000 h 2880000"/>
              <a:gd name="connsiteX3" fmla="*/ 0 w 2880000"/>
              <a:gd name="connsiteY3" fmla="*/ 1440000 h 2880000"/>
              <a:gd name="connsiteX4" fmla="*/ 1440000 w 2880000"/>
              <a:gd name="connsiteY4" fmla="*/ 0 h 28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0000" h="2880000">
                <a:moveTo>
                  <a:pt x="1440000" y="0"/>
                </a:moveTo>
                <a:cubicBezTo>
                  <a:pt x="2235290" y="0"/>
                  <a:pt x="2880000" y="644710"/>
                  <a:pt x="2880000" y="1440000"/>
                </a:cubicBezTo>
                <a:cubicBezTo>
                  <a:pt x="2880000" y="2235290"/>
                  <a:pt x="2235290" y="2880000"/>
                  <a:pt x="1440000" y="2880000"/>
                </a:cubicBezTo>
                <a:cubicBezTo>
                  <a:pt x="644710" y="2880000"/>
                  <a:pt x="0" y="2235290"/>
                  <a:pt x="0" y="1440000"/>
                </a:cubicBezTo>
                <a:cubicBezTo>
                  <a:pt x="0" y="644710"/>
                  <a:pt x="644710" y="0"/>
                  <a:pt x="1440000" y="0"/>
                </a:cubicBezTo>
                <a:close/>
              </a:path>
            </a:pathLst>
          </a:custGeom>
          <a:solidFill>
            <a:schemeClr val="accent2"/>
          </a:solidFill>
          <a:ln w="50800">
            <a:noFill/>
          </a:ln>
        </p:spPr>
        <p:txBody>
          <a:bodyPr wrap="square" lIns="360000" tIns="360000" rIns="360000" bIns="360000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6000">
                <a:solidFill>
                  <a:schemeClr val="bg1"/>
                </a:solidFill>
                <a:latin typeface="Font Awesome 5 Free Solid" panose="02000503000000000000" pitchFamily="50" charset="0"/>
              </a:defRPr>
            </a:lvl1pPr>
          </a:lstStyle>
          <a:p>
            <a:pPr lvl="0"/>
            <a:r>
              <a:rPr lang="en-US" dirty="0"/>
              <a:t></a:t>
            </a:r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65026086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 of imag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2"/>
          <p:cNvSpPr>
            <a:spLocks noGrp="1"/>
          </p:cNvSpPr>
          <p:nvPr>
            <p:ph type="pic" sz="quarter" idx="44"/>
          </p:nvPr>
        </p:nvSpPr>
        <p:spPr>
          <a:xfrm>
            <a:off x="2470703" y="3978273"/>
            <a:ext cx="5040000" cy="5040315"/>
          </a:xfrm>
          <a:prstGeom prst="roundRect">
            <a:avLst>
              <a:gd name="adj" fmla="val 15210"/>
            </a:avLst>
          </a:prstGeom>
          <a:pattFill prst="lgCheck">
            <a:fgClr>
              <a:schemeClr val="bg1"/>
            </a:fgClr>
            <a:bgClr>
              <a:schemeClr val="bg1">
                <a:lumMod val="85000"/>
              </a:schemeClr>
            </a:bgClr>
          </a:pattFill>
          <a:ln w="25400">
            <a:solidFill>
              <a:schemeClr val="tx2">
                <a:lumMod val="10000"/>
                <a:lumOff val="90000"/>
                <a:alpha val="40000"/>
              </a:schemeClr>
            </a:solidFill>
          </a:ln>
        </p:spPr>
        <p:txBody>
          <a:bodyPr tIns="0" bIns="0" anchor="ctr"/>
          <a:lstStyle>
            <a:lvl1pPr marL="0" indent="0" algn="ctr">
              <a:buNone/>
              <a:defRPr sz="3600"/>
            </a:lvl1pPr>
          </a:lstStyle>
          <a:p>
            <a:endParaRPr lang="en-US"/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45"/>
          </p:nvPr>
        </p:nvSpPr>
        <p:spPr>
          <a:xfrm>
            <a:off x="16871313" y="3978273"/>
            <a:ext cx="5040000" cy="5040315"/>
          </a:xfrm>
          <a:prstGeom prst="roundRect">
            <a:avLst>
              <a:gd name="adj" fmla="val 15210"/>
            </a:avLst>
          </a:prstGeom>
          <a:pattFill prst="lgCheck">
            <a:fgClr>
              <a:schemeClr val="bg1"/>
            </a:fgClr>
            <a:bgClr>
              <a:schemeClr val="bg1">
                <a:lumMod val="85000"/>
              </a:schemeClr>
            </a:bgClr>
          </a:pattFill>
          <a:ln w="25400">
            <a:solidFill>
              <a:schemeClr val="tx2">
                <a:lumMod val="10000"/>
                <a:lumOff val="90000"/>
                <a:alpha val="40000"/>
              </a:schemeClr>
            </a:solidFill>
          </a:ln>
        </p:spPr>
        <p:txBody>
          <a:bodyPr tIns="0" bIns="0" anchor="ctr"/>
          <a:lstStyle>
            <a:lvl1pPr marL="0" indent="0" algn="ctr">
              <a:buNone/>
              <a:defRPr sz="3600"/>
            </a:lvl1pPr>
          </a:lstStyle>
          <a:p>
            <a:endParaRPr lang="en-US"/>
          </a:p>
        </p:txBody>
      </p:sp>
      <p:sp>
        <p:nvSpPr>
          <p:cNvPr id="22" name="Picture Placeholder 2"/>
          <p:cNvSpPr>
            <a:spLocks noGrp="1"/>
          </p:cNvSpPr>
          <p:nvPr>
            <p:ph type="pic" sz="quarter" idx="47"/>
          </p:nvPr>
        </p:nvSpPr>
        <p:spPr>
          <a:xfrm>
            <a:off x="9672000" y="3978273"/>
            <a:ext cx="5040000" cy="5040315"/>
          </a:xfrm>
          <a:prstGeom prst="roundRect">
            <a:avLst>
              <a:gd name="adj" fmla="val 15210"/>
            </a:avLst>
          </a:prstGeom>
          <a:pattFill prst="lgCheck">
            <a:fgClr>
              <a:schemeClr val="bg1"/>
            </a:fgClr>
            <a:bgClr>
              <a:schemeClr val="bg1">
                <a:lumMod val="85000"/>
              </a:schemeClr>
            </a:bgClr>
          </a:pattFill>
          <a:ln w="25400">
            <a:solidFill>
              <a:schemeClr val="tx2">
                <a:lumMod val="10000"/>
                <a:lumOff val="90000"/>
                <a:alpha val="40000"/>
              </a:schemeClr>
            </a:solidFill>
          </a:ln>
        </p:spPr>
        <p:txBody>
          <a:bodyPr tIns="0" bIns="0" anchor="ctr"/>
          <a:lstStyle>
            <a:lvl1pPr marL="0" indent="0" algn="ctr">
              <a:buNone/>
              <a:defRPr sz="3600"/>
            </a:lvl1pPr>
          </a:lstStyle>
          <a:p>
            <a:endParaRPr lang="en-US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40" hasCustomPrompt="1"/>
          </p:nvPr>
        </p:nvSpPr>
        <p:spPr>
          <a:xfrm>
            <a:off x="2110184" y="9562338"/>
            <a:ext cx="5761038" cy="1994392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Duis sagittis dui vel blandit suscipit. Nam nec nunc tortor.</a:t>
            </a:r>
            <a:endParaRPr lang="ru-RU" dirty="0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B440AA18-6D34-4CAE-AD24-F0C33AD3AC1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11031" y="1826080"/>
            <a:ext cx="12961937" cy="15511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spcBef>
                <a:spcPts val="0"/>
              </a:spcBef>
              <a:buNone/>
              <a:defRPr sz="11200" spc="-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List of images</a:t>
            </a:r>
            <a:endParaRPr lang="x-none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72625" y="11898313"/>
            <a:ext cx="71913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E09A60F7-EEC2-4499-844E-8E35AC8BC615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42"/>
          </p:nvPr>
        </p:nvSpPr>
        <p:spPr>
          <a:xfrm>
            <a:off x="1396093" y="1102406"/>
            <a:ext cx="3204000" cy="86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46" hasCustomPrompt="1"/>
          </p:nvPr>
        </p:nvSpPr>
        <p:spPr>
          <a:xfrm>
            <a:off x="16510794" y="9562338"/>
            <a:ext cx="5761038" cy="1994392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Nunc posuere vestibulum est id vestibulum.</a:t>
            </a:r>
            <a:endParaRPr lang="ru-RU" dirty="0"/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48" hasCustomPrompt="1"/>
          </p:nvPr>
        </p:nvSpPr>
        <p:spPr>
          <a:xfrm>
            <a:off x="9311481" y="9562338"/>
            <a:ext cx="5761038" cy="1994392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Praesent ac massa volutpat leo dictum finibus dignissim.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4609249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rvic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72625" y="11898313"/>
            <a:ext cx="71913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E09A60F7-EEC2-4499-844E-8E35AC8BC615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42"/>
          </p:nvPr>
        </p:nvSpPr>
        <p:spPr>
          <a:xfrm>
            <a:off x="1396093" y="1102406"/>
            <a:ext cx="3204000" cy="86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Freeform: Shape 16">
            <a:extLst>
              <a:ext uri="{FF2B5EF4-FFF2-40B4-BE49-F238E27FC236}">
                <a16:creationId xmlns:a16="http://schemas.microsoft.com/office/drawing/2014/main" id="{BAE7052B-C075-41F0-AF0C-EC6F1C92582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30288" y="6857725"/>
            <a:ext cx="5760000" cy="5760000"/>
          </a:xfrm>
          <a:custGeom>
            <a:avLst/>
            <a:gdLst>
              <a:gd name="connsiteX0" fmla="*/ 1440000 w 2880000"/>
              <a:gd name="connsiteY0" fmla="*/ 0 h 2880000"/>
              <a:gd name="connsiteX1" fmla="*/ 2880000 w 2880000"/>
              <a:gd name="connsiteY1" fmla="*/ 1440000 h 2880000"/>
              <a:gd name="connsiteX2" fmla="*/ 1440000 w 2880000"/>
              <a:gd name="connsiteY2" fmla="*/ 2880000 h 2880000"/>
              <a:gd name="connsiteX3" fmla="*/ 0 w 2880000"/>
              <a:gd name="connsiteY3" fmla="*/ 1440000 h 2880000"/>
              <a:gd name="connsiteX4" fmla="*/ 1440000 w 2880000"/>
              <a:gd name="connsiteY4" fmla="*/ 0 h 28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0000" h="2880000">
                <a:moveTo>
                  <a:pt x="1440000" y="0"/>
                </a:moveTo>
                <a:cubicBezTo>
                  <a:pt x="2235290" y="0"/>
                  <a:pt x="2880000" y="644710"/>
                  <a:pt x="2880000" y="1440000"/>
                </a:cubicBezTo>
                <a:cubicBezTo>
                  <a:pt x="2880000" y="2235290"/>
                  <a:pt x="2235290" y="2880000"/>
                  <a:pt x="1440000" y="2880000"/>
                </a:cubicBezTo>
                <a:cubicBezTo>
                  <a:pt x="644710" y="2880000"/>
                  <a:pt x="0" y="2235290"/>
                  <a:pt x="0" y="1440000"/>
                </a:cubicBezTo>
                <a:cubicBezTo>
                  <a:pt x="0" y="644710"/>
                  <a:pt x="644710" y="0"/>
                  <a:pt x="1440000" y="0"/>
                </a:cubicBezTo>
                <a:close/>
              </a:path>
            </a:pathLst>
          </a:custGeom>
          <a:solidFill>
            <a:schemeClr val="accent1">
              <a:alpha val="90000"/>
            </a:schemeClr>
          </a:solidFill>
          <a:ln w="25400"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lIns="360000" tIns="0" rIns="360000" bIns="2160000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2400">
                <a:solidFill>
                  <a:schemeClr val="bg1"/>
                </a:solidFill>
                <a:latin typeface="Font Awesome 5 Free Solid" panose="02000503000000000000" pitchFamily="50" charset="0"/>
              </a:defRPr>
            </a:lvl1pPr>
          </a:lstStyle>
          <a:p>
            <a:pPr lvl="0"/>
            <a:r>
              <a:rPr lang="en-US" dirty="0"/>
              <a:t></a:t>
            </a:r>
            <a:endParaRPr lang="x-none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41" hasCustomPrompt="1"/>
          </p:nvPr>
        </p:nvSpPr>
        <p:spPr>
          <a:xfrm>
            <a:off x="1750494" y="9856021"/>
            <a:ext cx="4319588" cy="1329595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4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pt-BR" dirty="0"/>
              <a:t>Financial advising</a:t>
            </a:r>
            <a:endParaRPr lang="ru-RU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BAE7052B-C075-41F0-AF0C-EC6F1C925828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550900" y="4002314"/>
            <a:ext cx="5760000" cy="5760000"/>
          </a:xfrm>
          <a:custGeom>
            <a:avLst/>
            <a:gdLst>
              <a:gd name="connsiteX0" fmla="*/ 1440000 w 2880000"/>
              <a:gd name="connsiteY0" fmla="*/ 0 h 2880000"/>
              <a:gd name="connsiteX1" fmla="*/ 2880000 w 2880000"/>
              <a:gd name="connsiteY1" fmla="*/ 1440000 h 2880000"/>
              <a:gd name="connsiteX2" fmla="*/ 1440000 w 2880000"/>
              <a:gd name="connsiteY2" fmla="*/ 2880000 h 2880000"/>
              <a:gd name="connsiteX3" fmla="*/ 0 w 2880000"/>
              <a:gd name="connsiteY3" fmla="*/ 1440000 h 2880000"/>
              <a:gd name="connsiteX4" fmla="*/ 1440000 w 2880000"/>
              <a:gd name="connsiteY4" fmla="*/ 0 h 28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0000" h="2880000">
                <a:moveTo>
                  <a:pt x="1440000" y="0"/>
                </a:moveTo>
                <a:cubicBezTo>
                  <a:pt x="2235290" y="0"/>
                  <a:pt x="2880000" y="644710"/>
                  <a:pt x="2880000" y="1440000"/>
                </a:cubicBezTo>
                <a:cubicBezTo>
                  <a:pt x="2880000" y="2235290"/>
                  <a:pt x="2235290" y="2880000"/>
                  <a:pt x="1440000" y="2880000"/>
                </a:cubicBezTo>
                <a:cubicBezTo>
                  <a:pt x="644710" y="2880000"/>
                  <a:pt x="0" y="2235290"/>
                  <a:pt x="0" y="1440000"/>
                </a:cubicBezTo>
                <a:cubicBezTo>
                  <a:pt x="0" y="644710"/>
                  <a:pt x="644710" y="0"/>
                  <a:pt x="1440000" y="0"/>
                </a:cubicBezTo>
                <a:close/>
              </a:path>
            </a:pathLst>
          </a:custGeom>
          <a:solidFill>
            <a:schemeClr val="accent2">
              <a:alpha val="90000"/>
            </a:schemeClr>
          </a:solidFill>
          <a:ln w="25400">
            <a:solidFill>
              <a:schemeClr val="accent2">
                <a:lumMod val="40000"/>
                <a:lumOff val="60000"/>
              </a:schemeClr>
            </a:solidFill>
          </a:ln>
        </p:spPr>
        <p:txBody>
          <a:bodyPr wrap="square" lIns="360000" tIns="0" rIns="360000" bIns="2160000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2400">
                <a:solidFill>
                  <a:schemeClr val="bg1"/>
                </a:solidFill>
                <a:latin typeface="Font Awesome 5 Free Solid" panose="02000503000000000000" pitchFamily="50" charset="0"/>
              </a:defRPr>
            </a:lvl1pPr>
          </a:lstStyle>
          <a:p>
            <a:pPr lvl="0"/>
            <a:r>
              <a:rPr lang="en-US" dirty="0"/>
              <a:t></a:t>
            </a:r>
            <a:endParaRPr lang="x-none" dirty="0"/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44" hasCustomPrompt="1"/>
          </p:nvPr>
        </p:nvSpPr>
        <p:spPr>
          <a:xfrm>
            <a:off x="7271106" y="6967952"/>
            <a:ext cx="4319588" cy="1329595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4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pt-BR" dirty="0"/>
              <a:t>Market</a:t>
            </a:r>
            <a:br>
              <a:rPr lang="pt-BR" dirty="0"/>
            </a:br>
            <a:r>
              <a:rPr lang="pt-BR" dirty="0"/>
              <a:t>analisys</a:t>
            </a:r>
            <a:endParaRPr lang="ru-RU" dirty="0"/>
          </a:p>
        </p:txBody>
      </p:sp>
      <p:sp>
        <p:nvSpPr>
          <p:cNvPr id="21" name="Freeform: Shape 16">
            <a:extLst>
              <a:ext uri="{FF2B5EF4-FFF2-40B4-BE49-F238E27FC236}">
                <a16:creationId xmlns:a16="http://schemas.microsoft.com/office/drawing/2014/main" id="{BAE7052B-C075-41F0-AF0C-EC6F1C925828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12071512" y="6857725"/>
            <a:ext cx="5760000" cy="5760000"/>
          </a:xfrm>
          <a:custGeom>
            <a:avLst/>
            <a:gdLst>
              <a:gd name="connsiteX0" fmla="*/ 1440000 w 2880000"/>
              <a:gd name="connsiteY0" fmla="*/ 0 h 2880000"/>
              <a:gd name="connsiteX1" fmla="*/ 2880000 w 2880000"/>
              <a:gd name="connsiteY1" fmla="*/ 1440000 h 2880000"/>
              <a:gd name="connsiteX2" fmla="*/ 1440000 w 2880000"/>
              <a:gd name="connsiteY2" fmla="*/ 2880000 h 2880000"/>
              <a:gd name="connsiteX3" fmla="*/ 0 w 2880000"/>
              <a:gd name="connsiteY3" fmla="*/ 1440000 h 2880000"/>
              <a:gd name="connsiteX4" fmla="*/ 1440000 w 2880000"/>
              <a:gd name="connsiteY4" fmla="*/ 0 h 28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0000" h="2880000">
                <a:moveTo>
                  <a:pt x="1440000" y="0"/>
                </a:moveTo>
                <a:cubicBezTo>
                  <a:pt x="2235290" y="0"/>
                  <a:pt x="2880000" y="644710"/>
                  <a:pt x="2880000" y="1440000"/>
                </a:cubicBezTo>
                <a:cubicBezTo>
                  <a:pt x="2880000" y="2235290"/>
                  <a:pt x="2235290" y="2880000"/>
                  <a:pt x="1440000" y="2880000"/>
                </a:cubicBezTo>
                <a:cubicBezTo>
                  <a:pt x="644710" y="2880000"/>
                  <a:pt x="0" y="2235290"/>
                  <a:pt x="0" y="1440000"/>
                </a:cubicBezTo>
                <a:cubicBezTo>
                  <a:pt x="0" y="644710"/>
                  <a:pt x="644710" y="0"/>
                  <a:pt x="1440000" y="0"/>
                </a:cubicBezTo>
                <a:close/>
              </a:path>
            </a:pathLst>
          </a:custGeom>
          <a:solidFill>
            <a:schemeClr val="accent4">
              <a:alpha val="90000"/>
            </a:schemeClr>
          </a:solidFill>
          <a:ln w="25400">
            <a:solidFill>
              <a:schemeClr val="accent4">
                <a:lumMod val="40000"/>
                <a:lumOff val="60000"/>
              </a:schemeClr>
            </a:solidFill>
          </a:ln>
        </p:spPr>
        <p:txBody>
          <a:bodyPr wrap="square" lIns="360000" tIns="0" rIns="360000" bIns="2160000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2400">
                <a:solidFill>
                  <a:schemeClr val="bg1"/>
                </a:solidFill>
                <a:latin typeface="Font Awesome 5 Free Solid" panose="02000503000000000000" pitchFamily="50" charset="0"/>
              </a:defRPr>
            </a:lvl1pPr>
          </a:lstStyle>
          <a:p>
            <a:r>
              <a:rPr lang="en-US" dirty="0"/>
              <a:t></a:t>
            </a:r>
          </a:p>
        </p:txBody>
      </p:sp>
      <p:sp>
        <p:nvSpPr>
          <p:cNvPr id="24" name="Text Placeholder 5"/>
          <p:cNvSpPr>
            <a:spLocks noGrp="1"/>
          </p:cNvSpPr>
          <p:nvPr>
            <p:ph type="body" sz="quarter" idx="46" hasCustomPrompt="1"/>
          </p:nvPr>
        </p:nvSpPr>
        <p:spPr>
          <a:xfrm>
            <a:off x="12791718" y="9856021"/>
            <a:ext cx="4319588" cy="1329595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48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pt-BR" dirty="0"/>
              <a:t>Digital marketing</a:t>
            </a:r>
            <a:endParaRPr lang="ru-RU" dirty="0"/>
          </a:p>
        </p:txBody>
      </p:sp>
      <p:sp>
        <p:nvSpPr>
          <p:cNvPr id="25" name="Freeform: Shape 16">
            <a:extLst>
              <a:ext uri="{FF2B5EF4-FFF2-40B4-BE49-F238E27FC236}">
                <a16:creationId xmlns:a16="http://schemas.microsoft.com/office/drawing/2014/main" id="{BAE7052B-C075-41F0-AF0C-EC6F1C925828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7592125" y="4002314"/>
            <a:ext cx="5760000" cy="5760000"/>
          </a:xfrm>
          <a:custGeom>
            <a:avLst/>
            <a:gdLst>
              <a:gd name="connsiteX0" fmla="*/ 1440000 w 2880000"/>
              <a:gd name="connsiteY0" fmla="*/ 0 h 2880000"/>
              <a:gd name="connsiteX1" fmla="*/ 2880000 w 2880000"/>
              <a:gd name="connsiteY1" fmla="*/ 1440000 h 2880000"/>
              <a:gd name="connsiteX2" fmla="*/ 1440000 w 2880000"/>
              <a:gd name="connsiteY2" fmla="*/ 2880000 h 2880000"/>
              <a:gd name="connsiteX3" fmla="*/ 0 w 2880000"/>
              <a:gd name="connsiteY3" fmla="*/ 1440000 h 2880000"/>
              <a:gd name="connsiteX4" fmla="*/ 1440000 w 2880000"/>
              <a:gd name="connsiteY4" fmla="*/ 0 h 28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0000" h="2880000">
                <a:moveTo>
                  <a:pt x="1440000" y="0"/>
                </a:moveTo>
                <a:cubicBezTo>
                  <a:pt x="2235290" y="0"/>
                  <a:pt x="2880000" y="644710"/>
                  <a:pt x="2880000" y="1440000"/>
                </a:cubicBezTo>
                <a:cubicBezTo>
                  <a:pt x="2880000" y="2235290"/>
                  <a:pt x="2235290" y="2880000"/>
                  <a:pt x="1440000" y="2880000"/>
                </a:cubicBezTo>
                <a:cubicBezTo>
                  <a:pt x="644710" y="2880000"/>
                  <a:pt x="0" y="2235290"/>
                  <a:pt x="0" y="1440000"/>
                </a:cubicBezTo>
                <a:cubicBezTo>
                  <a:pt x="0" y="644710"/>
                  <a:pt x="644710" y="0"/>
                  <a:pt x="1440000" y="0"/>
                </a:cubicBezTo>
                <a:close/>
              </a:path>
            </a:pathLst>
          </a:custGeom>
          <a:solidFill>
            <a:schemeClr val="accent3">
              <a:alpha val="90000"/>
            </a:schemeClr>
          </a:solidFill>
          <a:ln w="25400">
            <a:solidFill>
              <a:schemeClr val="accent3">
                <a:lumMod val="40000"/>
                <a:lumOff val="60000"/>
              </a:schemeClr>
            </a:solidFill>
          </a:ln>
        </p:spPr>
        <p:txBody>
          <a:bodyPr wrap="square" lIns="360000" tIns="0" rIns="360000" bIns="2160000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2400">
                <a:solidFill>
                  <a:schemeClr val="bg1"/>
                </a:solidFill>
                <a:latin typeface="Font Awesome 5 Free Solid" panose="02000503000000000000" pitchFamily="50" charset="0"/>
              </a:defRPr>
            </a:lvl1pPr>
          </a:lstStyle>
          <a:p>
            <a:r>
              <a:rPr lang="en-US" dirty="0"/>
              <a:t></a:t>
            </a:r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48" hasCustomPrompt="1"/>
          </p:nvPr>
        </p:nvSpPr>
        <p:spPr>
          <a:xfrm>
            <a:off x="18312331" y="6967952"/>
            <a:ext cx="4319588" cy="1329595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48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pt-BR" dirty="0"/>
              <a:t>Trade </a:t>
            </a:r>
            <a:br>
              <a:rPr lang="pt-BR" dirty="0"/>
            </a:br>
            <a:r>
              <a:rPr lang="pt-BR" dirty="0"/>
              <a:t>shows</a:t>
            </a:r>
            <a:endParaRPr lang="ru-RU" dirty="0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B440AA18-6D34-4CAE-AD24-F0C33AD3AC1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11031" y="1826080"/>
            <a:ext cx="12961937" cy="15511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spcBef>
                <a:spcPts val="0"/>
              </a:spcBef>
              <a:buNone/>
              <a:defRPr sz="11200" spc="-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Our services</a:t>
            </a:r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26522141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B440AA18-6D34-4CAE-AD24-F0C33AD3AC1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30839" y="4781580"/>
            <a:ext cx="11520735" cy="465358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spcBef>
                <a:spcPts val="0"/>
              </a:spcBef>
              <a:buNone/>
              <a:defRPr sz="11200" spc="-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We build</a:t>
            </a:r>
            <a:br>
              <a:rPr lang="en-US" dirty="0"/>
            </a:br>
            <a:r>
              <a:rPr lang="en-US" dirty="0"/>
              <a:t>trust in </a:t>
            </a:r>
            <a:r>
              <a:rPr lang="en-US" dirty="0" err="1"/>
              <a:t>blockchains</a:t>
            </a:r>
            <a:endParaRPr lang="en-US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72625" y="11898313"/>
            <a:ext cx="71913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E09A60F7-EEC2-4499-844E-8E35AC8BC615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42"/>
          </p:nvPr>
        </p:nvSpPr>
        <p:spPr>
          <a:xfrm>
            <a:off x="1396093" y="1102406"/>
            <a:ext cx="3204000" cy="86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069141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cing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72625" y="11898313"/>
            <a:ext cx="71913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E09A60F7-EEC2-4499-844E-8E35AC8BC615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42"/>
          </p:nvPr>
        </p:nvSpPr>
        <p:spPr>
          <a:xfrm>
            <a:off x="1396093" y="1102406"/>
            <a:ext cx="3204000" cy="86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38" hasCustomPrompt="1"/>
          </p:nvPr>
        </p:nvSpPr>
        <p:spPr>
          <a:xfrm>
            <a:off x="2120881" y="6868886"/>
            <a:ext cx="5029426" cy="2659190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Aenean et metus ligula. Praesent tempus eget nisl eu consequat.</a:t>
            </a:r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40" hasCustomPrompt="1"/>
          </p:nvPr>
        </p:nvSpPr>
        <p:spPr>
          <a:xfrm>
            <a:off x="17232313" y="6868886"/>
            <a:ext cx="5025798" cy="2659190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Suspendisse elit augue, maximus </a:t>
            </a:r>
            <a:br>
              <a:rPr lang="pt-BR" dirty="0"/>
            </a:br>
            <a:r>
              <a:rPr lang="pt-BR" dirty="0"/>
              <a:t>a iaculis eu, condimentum.</a:t>
            </a:r>
          </a:p>
        </p:txBody>
      </p:sp>
      <p:sp>
        <p:nvSpPr>
          <p:cNvPr id="24" name="Text Placeholder 5"/>
          <p:cNvSpPr>
            <a:spLocks noGrp="1"/>
          </p:cNvSpPr>
          <p:nvPr>
            <p:ph type="body" sz="quarter" idx="41" hasCustomPrompt="1"/>
          </p:nvPr>
        </p:nvSpPr>
        <p:spPr>
          <a:xfrm>
            <a:off x="9674585" y="6868886"/>
            <a:ext cx="5036403" cy="2659190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Duis tincidunt massa eget nisi finibus, pulvinar tempor quam neque.</a:t>
            </a:r>
          </a:p>
        </p:txBody>
      </p:sp>
      <p:sp>
        <p:nvSpPr>
          <p:cNvPr id="25" name="Text Placeholder 11"/>
          <p:cNvSpPr>
            <a:spLocks noGrp="1"/>
          </p:cNvSpPr>
          <p:nvPr>
            <p:ph type="body" sz="quarter" idx="37" hasCustomPrompt="1"/>
          </p:nvPr>
        </p:nvSpPr>
        <p:spPr>
          <a:xfrm>
            <a:off x="2120675" y="10185282"/>
            <a:ext cx="5029426" cy="9971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720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$250</a:t>
            </a:r>
          </a:p>
        </p:txBody>
      </p:sp>
      <p:sp>
        <p:nvSpPr>
          <p:cNvPr id="26" name="Text Placeholder 11"/>
          <p:cNvSpPr>
            <a:spLocks noGrp="1"/>
          </p:cNvSpPr>
          <p:nvPr>
            <p:ph type="body" sz="quarter" idx="39" hasCustomPrompt="1"/>
          </p:nvPr>
        </p:nvSpPr>
        <p:spPr>
          <a:xfrm>
            <a:off x="9673798" y="10185282"/>
            <a:ext cx="5036403" cy="9971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72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$500</a:t>
            </a:r>
          </a:p>
        </p:txBody>
      </p:sp>
      <p:sp>
        <p:nvSpPr>
          <p:cNvPr id="27" name="Text Placeholder 11"/>
          <p:cNvSpPr>
            <a:spLocks noGrp="1"/>
          </p:cNvSpPr>
          <p:nvPr>
            <p:ph type="body" sz="quarter" idx="43" hasCustomPrompt="1"/>
          </p:nvPr>
        </p:nvSpPr>
        <p:spPr>
          <a:xfrm>
            <a:off x="17232313" y="10185282"/>
            <a:ext cx="5040312" cy="9971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72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$750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44" hasCustomPrompt="1"/>
          </p:nvPr>
        </p:nvSpPr>
        <p:spPr>
          <a:xfrm>
            <a:off x="2109788" y="4697413"/>
            <a:ext cx="5040312" cy="1439862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6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Basic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45" hasCustomPrompt="1"/>
          </p:nvPr>
        </p:nvSpPr>
        <p:spPr>
          <a:xfrm>
            <a:off x="9671844" y="4697413"/>
            <a:ext cx="5040312" cy="143986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6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Pro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46" hasCustomPrompt="1"/>
          </p:nvPr>
        </p:nvSpPr>
        <p:spPr>
          <a:xfrm>
            <a:off x="17232313" y="4697413"/>
            <a:ext cx="5040312" cy="1439862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6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Premium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B440AA18-6D34-4CAE-AD24-F0C33AD3AC1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10238" y="1826832"/>
            <a:ext cx="12961937" cy="15511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spcBef>
                <a:spcPts val="0"/>
              </a:spcBef>
              <a:buNone/>
              <a:defRPr sz="11200" spc="-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Price table</a:t>
            </a:r>
          </a:p>
        </p:txBody>
      </p:sp>
    </p:spTree>
    <p:extLst>
      <p:ext uri="{BB962C8B-B14F-4D97-AF65-F5344CB8AC3E}">
        <p14:creationId xmlns:p14="http://schemas.microsoft.com/office/powerpoint/2010/main" val="12129154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ab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72625" y="11898313"/>
            <a:ext cx="71913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E09A60F7-EEC2-4499-844E-8E35AC8BC615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42"/>
          </p:nvPr>
        </p:nvSpPr>
        <p:spPr>
          <a:xfrm>
            <a:off x="1396093" y="1102406"/>
            <a:ext cx="3204000" cy="86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Table Placeholder 2"/>
          <p:cNvSpPr>
            <a:spLocks noGrp="1"/>
          </p:cNvSpPr>
          <p:nvPr>
            <p:ph type="tbl" sz="quarter" idx="34"/>
          </p:nvPr>
        </p:nvSpPr>
        <p:spPr>
          <a:xfrm>
            <a:off x="3549650" y="3260726"/>
            <a:ext cx="17283113" cy="79184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>
                <a:solidFill>
                  <a:schemeClr val="bg1"/>
                </a:solidFill>
              </a:defRPr>
            </a:lvl1pPr>
          </a:lstStyle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72980397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 tab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72625" y="11898313"/>
            <a:ext cx="71913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E09A60F7-EEC2-4499-844E-8E35AC8BC615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42"/>
          </p:nvPr>
        </p:nvSpPr>
        <p:spPr>
          <a:xfrm>
            <a:off x="1396093" y="1102406"/>
            <a:ext cx="3204000" cy="86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Table Placeholder 2"/>
          <p:cNvSpPr>
            <a:spLocks noGrp="1"/>
          </p:cNvSpPr>
          <p:nvPr>
            <p:ph type="tbl" sz="quarter" idx="34"/>
          </p:nvPr>
        </p:nvSpPr>
        <p:spPr>
          <a:xfrm>
            <a:off x="3549650" y="3260726"/>
            <a:ext cx="17283113" cy="719772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>
                <a:solidFill>
                  <a:schemeClr val="bg1"/>
                </a:solidFill>
              </a:defRPr>
            </a:lvl1pPr>
          </a:lstStyle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82314491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72625" y="11898313"/>
            <a:ext cx="71913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E09A60F7-EEC2-4499-844E-8E35AC8BC615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42"/>
          </p:nvPr>
        </p:nvSpPr>
        <p:spPr>
          <a:xfrm>
            <a:off x="1396093" y="1102406"/>
            <a:ext cx="3204000" cy="86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40" hasCustomPrompt="1"/>
          </p:nvPr>
        </p:nvSpPr>
        <p:spPr>
          <a:xfrm>
            <a:off x="15790863" y="2177393"/>
            <a:ext cx="5761037" cy="2160591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err="1"/>
              <a:t>Quisque</a:t>
            </a:r>
            <a:r>
              <a:rPr lang="fr-FR" dirty="0"/>
              <a:t> </a:t>
            </a:r>
            <a:r>
              <a:rPr lang="fr-FR" dirty="0" err="1"/>
              <a:t>pellentesque</a:t>
            </a:r>
            <a:r>
              <a:rPr lang="fr-FR" dirty="0"/>
              <a:t>, </a:t>
            </a:r>
            <a:r>
              <a:rPr lang="fr-FR" dirty="0" err="1"/>
              <a:t>dolor</a:t>
            </a:r>
            <a:r>
              <a:rPr lang="fr-FR" dirty="0"/>
              <a:t> et </a:t>
            </a:r>
            <a:r>
              <a:rPr lang="fr-FR" dirty="0" err="1"/>
              <a:t>elementum</a:t>
            </a:r>
            <a:r>
              <a:rPr lang="fr-FR" dirty="0"/>
              <a:t> </a:t>
            </a:r>
            <a:r>
              <a:rPr lang="fr-FR" dirty="0" err="1"/>
              <a:t>elementum</a:t>
            </a:r>
            <a:r>
              <a:rPr lang="fr-FR" dirty="0"/>
              <a:t>, </a:t>
            </a:r>
            <a:r>
              <a:rPr lang="fr-FR" dirty="0" err="1"/>
              <a:t>tellus</a:t>
            </a:r>
            <a:r>
              <a:rPr lang="fr-FR" dirty="0"/>
              <a:t> est.</a:t>
            </a:r>
            <a:endParaRPr lang="ru-RU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41" hasCustomPrompt="1"/>
          </p:nvPr>
        </p:nvSpPr>
        <p:spPr>
          <a:xfrm>
            <a:off x="15790863" y="5777706"/>
            <a:ext cx="5761037" cy="2160591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Nulla ornare magna a enim euismod, et pretium urna pulvinar.</a:t>
            </a:r>
            <a:endParaRPr lang="ru-RU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43" hasCustomPrompt="1"/>
          </p:nvPr>
        </p:nvSpPr>
        <p:spPr>
          <a:xfrm>
            <a:off x="15790863" y="9378018"/>
            <a:ext cx="5761037" cy="2160591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sv-SE" dirty="0"/>
              <a:t>Vestibulum eget ligula </a:t>
            </a:r>
            <a:br>
              <a:rPr lang="sv-SE" dirty="0"/>
            </a:br>
            <a:r>
              <a:rPr lang="sv-SE" dirty="0"/>
              <a:t>in tellus sagittis gravida nec vitae mauris.</a:t>
            </a:r>
            <a:endParaRPr lang="ru-RU" dirty="0"/>
          </a:p>
        </p:txBody>
      </p:sp>
      <p:sp>
        <p:nvSpPr>
          <p:cNvPr id="9" name="Text Placeholder">
            <a:extLst>
              <a:ext uri="{FF2B5EF4-FFF2-40B4-BE49-F238E27FC236}">
                <a16:creationId xmlns:a16="http://schemas.microsoft.com/office/drawing/2014/main" id="{4315F245-0E4D-4985-B7FB-261E233A3D6D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12191725" y="1817688"/>
            <a:ext cx="2880000" cy="28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wrap="square" lIns="144000" tIns="180000" rIns="144000" bIns="432000" anchor="t" anchorCtr="0">
            <a:normAutofit/>
          </a:bodyPr>
          <a:lstStyle>
            <a:lvl1pPr marL="0" indent="0" algn="ctr">
              <a:buNone/>
              <a:defRPr sz="8800">
                <a:solidFill>
                  <a:schemeClr val="bg1"/>
                </a:solidFill>
                <a:latin typeface="+mj-lt"/>
              </a:defRPr>
            </a:lvl1pPr>
            <a:lvl2pPr marL="914354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2pPr>
            <a:lvl3pPr marL="1828709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3pPr>
            <a:lvl4pPr marL="2743063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4pPr>
            <a:lvl5pPr marL="3657417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5pPr>
          </a:lstStyle>
          <a:p>
            <a:pPr lvl="0"/>
            <a:r>
              <a:rPr lang="en-US" dirty="0"/>
              <a:t>11</a:t>
            </a:r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4315F245-0E4D-4985-B7FB-261E233A3D6D}"/>
              </a:ext>
            </a:extLst>
          </p:cNvPr>
          <p:cNvSpPr>
            <a:spLocks noGrp="1" noChangeAspect="1"/>
          </p:cNvSpPr>
          <p:nvPr>
            <p:ph type="body" sz="quarter" idx="44" hasCustomPrompt="1"/>
          </p:nvPr>
        </p:nvSpPr>
        <p:spPr>
          <a:xfrm>
            <a:off x="12191725" y="5418001"/>
            <a:ext cx="2880000" cy="28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wrap="square" lIns="144000" tIns="180000" rIns="144000" bIns="432000" anchor="t" anchorCtr="0">
            <a:normAutofit/>
          </a:bodyPr>
          <a:lstStyle>
            <a:lvl1pPr marL="0" indent="0" algn="ctr">
              <a:buNone/>
              <a:defRPr sz="8800">
                <a:solidFill>
                  <a:schemeClr val="bg1"/>
                </a:solidFill>
                <a:latin typeface="+mj-lt"/>
              </a:defRPr>
            </a:lvl1pPr>
            <a:lvl2pPr marL="914354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2pPr>
            <a:lvl3pPr marL="1828709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3pPr>
            <a:lvl4pPr marL="2743063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4pPr>
            <a:lvl5pPr marL="3657417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5pPr>
          </a:lstStyle>
          <a:p>
            <a:pPr lvl="0"/>
            <a:r>
              <a:rPr lang="en-US" dirty="0"/>
              <a:t>12</a:t>
            </a:r>
          </a:p>
        </p:txBody>
      </p:sp>
      <p:sp>
        <p:nvSpPr>
          <p:cNvPr id="11" name="Text Placeholder">
            <a:extLst>
              <a:ext uri="{FF2B5EF4-FFF2-40B4-BE49-F238E27FC236}">
                <a16:creationId xmlns:a16="http://schemas.microsoft.com/office/drawing/2014/main" id="{4315F245-0E4D-4985-B7FB-261E233A3D6D}"/>
              </a:ext>
            </a:extLst>
          </p:cNvPr>
          <p:cNvSpPr>
            <a:spLocks noGrp="1" noChangeAspect="1"/>
          </p:cNvSpPr>
          <p:nvPr>
            <p:ph type="body" sz="quarter" idx="45" hasCustomPrompt="1"/>
          </p:nvPr>
        </p:nvSpPr>
        <p:spPr>
          <a:xfrm>
            <a:off x="12191725" y="9018313"/>
            <a:ext cx="2880000" cy="28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wrap="square" lIns="144000" tIns="180000" rIns="144000" bIns="432000" anchor="t" anchorCtr="0">
            <a:normAutofit/>
          </a:bodyPr>
          <a:lstStyle>
            <a:lvl1pPr marL="0" indent="0" algn="ctr">
              <a:buNone/>
              <a:defRPr sz="8800">
                <a:solidFill>
                  <a:schemeClr val="bg1"/>
                </a:solidFill>
                <a:latin typeface="+mj-lt"/>
              </a:defRPr>
            </a:lvl1pPr>
            <a:lvl2pPr marL="914354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2pPr>
            <a:lvl3pPr marL="1828709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3pPr>
            <a:lvl4pPr marL="2743063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4pPr>
            <a:lvl5pPr marL="3657417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5pPr>
          </a:lstStyle>
          <a:p>
            <a:pPr lvl="0"/>
            <a:r>
              <a:rPr lang="en-US" dirty="0"/>
              <a:t>13</a:t>
            </a:r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38" hasCustomPrompt="1"/>
          </p:nvPr>
        </p:nvSpPr>
        <p:spPr>
          <a:xfrm>
            <a:off x="2124077" y="6148161"/>
            <a:ext cx="8626473" cy="288078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Duis gravida, diam ut pulvinar pulvinar, metus elit vehicula ex, vel ultrices odio urna in ipsum. Sed ultrices consequat dui ut porttitor.</a:t>
            </a:r>
            <a:endParaRPr lang="ru-RU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47" hasCustomPrompt="1"/>
          </p:nvPr>
        </p:nvSpPr>
        <p:spPr>
          <a:xfrm>
            <a:off x="12192000" y="3523814"/>
            <a:ext cx="2879725" cy="664797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32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November</a:t>
            </a:r>
            <a:endParaRPr lang="ru-RU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48" hasCustomPrompt="1"/>
          </p:nvPr>
        </p:nvSpPr>
        <p:spPr>
          <a:xfrm>
            <a:off x="12192000" y="7125423"/>
            <a:ext cx="2879725" cy="664797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32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November</a:t>
            </a:r>
            <a:endParaRPr lang="ru-RU" dirty="0"/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49" hasCustomPrompt="1"/>
          </p:nvPr>
        </p:nvSpPr>
        <p:spPr>
          <a:xfrm>
            <a:off x="12192000" y="10727033"/>
            <a:ext cx="2879725" cy="664797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32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November</a:t>
            </a:r>
            <a:endParaRPr lang="ru-RU" dirty="0"/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B440AA18-6D34-4CAE-AD24-F0C33AD3AC1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24077" y="3866944"/>
            <a:ext cx="8626473" cy="15511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112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Timeline</a:t>
            </a:r>
          </a:p>
        </p:txBody>
      </p:sp>
    </p:spTree>
    <p:extLst>
      <p:ext uri="{BB962C8B-B14F-4D97-AF65-F5344CB8AC3E}">
        <p14:creationId xmlns:p14="http://schemas.microsoft.com/office/powerpoint/2010/main" val="63250058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with imag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2"/>
          <p:cNvSpPr>
            <a:spLocks noGrp="1"/>
          </p:cNvSpPr>
          <p:nvPr>
            <p:ph type="pic" sz="quarter" idx="50"/>
          </p:nvPr>
        </p:nvSpPr>
        <p:spPr>
          <a:xfrm>
            <a:off x="1" y="0"/>
            <a:ext cx="10750550" cy="13716000"/>
          </a:xfrm>
          <a:prstGeom prst="rect">
            <a:avLst/>
          </a:prstGeom>
          <a:pattFill prst="lgCheck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tIns="0" bIns="0" anchor="ctr"/>
          <a:lstStyle>
            <a:lvl1pPr marL="0" indent="0" algn="ctr">
              <a:buNone/>
              <a:defRPr sz="3600"/>
            </a:lvl1pPr>
          </a:lstStyle>
          <a:p>
            <a:endParaRPr lang="en-US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72625" y="11898313"/>
            <a:ext cx="71913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E09A60F7-EEC2-4499-844E-8E35AC8BC615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42"/>
          </p:nvPr>
        </p:nvSpPr>
        <p:spPr>
          <a:xfrm>
            <a:off x="1396093" y="1102406"/>
            <a:ext cx="3204000" cy="86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40" hasCustomPrompt="1"/>
          </p:nvPr>
        </p:nvSpPr>
        <p:spPr>
          <a:xfrm>
            <a:off x="15790863" y="2177393"/>
            <a:ext cx="5761037" cy="2160591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err="1"/>
              <a:t>Curabitur</a:t>
            </a:r>
            <a:r>
              <a:rPr lang="fr-FR" dirty="0"/>
              <a:t> </a:t>
            </a:r>
            <a:r>
              <a:rPr lang="fr-FR" dirty="0" err="1"/>
              <a:t>sem</a:t>
            </a:r>
            <a:r>
              <a:rPr lang="fr-FR" dirty="0"/>
              <a:t> </a:t>
            </a:r>
            <a:r>
              <a:rPr lang="fr-FR" dirty="0" err="1"/>
              <a:t>elit</a:t>
            </a:r>
            <a:r>
              <a:rPr lang="fr-FR" dirty="0"/>
              <a:t>, </a:t>
            </a:r>
            <a:r>
              <a:rPr lang="fr-FR" dirty="0" err="1"/>
              <a:t>laoreet</a:t>
            </a:r>
            <a:r>
              <a:rPr lang="fr-FR" dirty="0"/>
              <a:t> </a:t>
            </a:r>
            <a:r>
              <a:rPr lang="fr-FR" dirty="0" err="1"/>
              <a:t>eget</a:t>
            </a:r>
            <a:r>
              <a:rPr lang="fr-FR" dirty="0"/>
              <a:t> </a:t>
            </a:r>
            <a:r>
              <a:rPr lang="fr-FR" dirty="0" err="1"/>
              <a:t>auctor</a:t>
            </a:r>
            <a:r>
              <a:rPr lang="fr-FR" dirty="0"/>
              <a:t> vitae, </a:t>
            </a:r>
            <a:r>
              <a:rPr lang="fr-FR" dirty="0" err="1"/>
              <a:t>auctor</a:t>
            </a:r>
            <a:r>
              <a:rPr lang="fr-FR" dirty="0"/>
              <a:t> </a:t>
            </a:r>
            <a:r>
              <a:rPr lang="fr-FR" dirty="0" err="1"/>
              <a:t>vel</a:t>
            </a:r>
            <a:r>
              <a:rPr lang="fr-FR" dirty="0"/>
              <a:t> </a:t>
            </a:r>
            <a:r>
              <a:rPr lang="fr-FR" dirty="0" err="1"/>
              <a:t>elit</a:t>
            </a:r>
            <a:r>
              <a:rPr lang="fr-FR" dirty="0"/>
              <a:t>. </a:t>
            </a:r>
            <a:endParaRPr lang="ru-RU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41" hasCustomPrompt="1"/>
          </p:nvPr>
        </p:nvSpPr>
        <p:spPr>
          <a:xfrm>
            <a:off x="15790863" y="5777706"/>
            <a:ext cx="5761037" cy="2160591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err="1"/>
              <a:t>Vestibulum</a:t>
            </a:r>
            <a:r>
              <a:rPr lang="fr-FR" dirty="0"/>
              <a:t> ante </a:t>
            </a:r>
            <a:r>
              <a:rPr lang="fr-FR" dirty="0" err="1"/>
              <a:t>ipsum</a:t>
            </a:r>
            <a:r>
              <a:rPr lang="fr-FR" dirty="0"/>
              <a:t> </a:t>
            </a:r>
            <a:r>
              <a:rPr lang="fr-FR" dirty="0" err="1"/>
              <a:t>primis</a:t>
            </a:r>
            <a:r>
              <a:rPr lang="fr-FR" dirty="0"/>
              <a:t> in </a:t>
            </a:r>
            <a:r>
              <a:rPr lang="fr-FR" dirty="0" err="1"/>
              <a:t>faucibus</a:t>
            </a:r>
            <a:r>
              <a:rPr lang="fr-FR" dirty="0"/>
              <a:t> </a:t>
            </a:r>
            <a:r>
              <a:rPr lang="fr-FR" dirty="0" err="1"/>
              <a:t>orci</a:t>
            </a:r>
            <a:r>
              <a:rPr lang="fr-FR" dirty="0"/>
              <a:t> </a:t>
            </a:r>
            <a:r>
              <a:rPr lang="fr-FR" dirty="0" err="1"/>
              <a:t>luctus</a:t>
            </a:r>
            <a:r>
              <a:rPr lang="fr-FR" dirty="0"/>
              <a:t> et </a:t>
            </a:r>
            <a:r>
              <a:rPr lang="fr-FR" dirty="0" err="1"/>
              <a:t>ultrices</a:t>
            </a:r>
            <a:r>
              <a:rPr lang="fr-FR" dirty="0"/>
              <a:t>.</a:t>
            </a:r>
            <a:endParaRPr lang="ru-RU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43" hasCustomPrompt="1"/>
          </p:nvPr>
        </p:nvSpPr>
        <p:spPr>
          <a:xfrm>
            <a:off x="15790863" y="9378018"/>
            <a:ext cx="5761037" cy="2160591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sv-SE" dirty="0"/>
              <a:t>Ut posuere sollicitudin suscipit. Sed eleifend dictum felis a rhoncus.</a:t>
            </a:r>
            <a:endParaRPr lang="ru-RU" dirty="0"/>
          </a:p>
        </p:txBody>
      </p:sp>
      <p:sp>
        <p:nvSpPr>
          <p:cNvPr id="9" name="Text Placeholder">
            <a:extLst>
              <a:ext uri="{FF2B5EF4-FFF2-40B4-BE49-F238E27FC236}">
                <a16:creationId xmlns:a16="http://schemas.microsoft.com/office/drawing/2014/main" id="{4315F245-0E4D-4985-B7FB-261E233A3D6D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12191725" y="1817688"/>
            <a:ext cx="2880000" cy="288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wrap="square" lIns="144000" tIns="180000" rIns="144000" bIns="432000" anchor="t" anchorCtr="0">
            <a:normAutofit/>
          </a:bodyPr>
          <a:lstStyle>
            <a:lvl1pPr marL="0" indent="0" algn="ctr">
              <a:buNone/>
              <a:defRPr sz="8800">
                <a:solidFill>
                  <a:schemeClr val="bg1"/>
                </a:solidFill>
                <a:latin typeface="+mj-lt"/>
              </a:defRPr>
            </a:lvl1pPr>
            <a:lvl2pPr marL="914354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2pPr>
            <a:lvl3pPr marL="1828709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3pPr>
            <a:lvl4pPr marL="2743063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4pPr>
            <a:lvl5pPr marL="3657417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5pPr>
          </a:lstStyle>
          <a:p>
            <a:pPr lvl="0"/>
            <a:r>
              <a:rPr lang="uk-UA" dirty="0"/>
              <a:t>14</a:t>
            </a:r>
            <a:endParaRPr lang="en-US" dirty="0"/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4315F245-0E4D-4985-B7FB-261E233A3D6D}"/>
              </a:ext>
            </a:extLst>
          </p:cNvPr>
          <p:cNvSpPr>
            <a:spLocks noGrp="1" noChangeAspect="1"/>
          </p:cNvSpPr>
          <p:nvPr>
            <p:ph type="body" sz="quarter" idx="44" hasCustomPrompt="1"/>
          </p:nvPr>
        </p:nvSpPr>
        <p:spPr>
          <a:xfrm>
            <a:off x="12191725" y="5418001"/>
            <a:ext cx="2880000" cy="288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wrap="square" lIns="144000" tIns="180000" rIns="144000" bIns="432000" anchor="t" anchorCtr="0">
            <a:normAutofit/>
          </a:bodyPr>
          <a:lstStyle>
            <a:lvl1pPr marL="0" indent="0" algn="ctr">
              <a:buNone/>
              <a:defRPr sz="8800">
                <a:solidFill>
                  <a:schemeClr val="bg1"/>
                </a:solidFill>
                <a:latin typeface="+mj-lt"/>
              </a:defRPr>
            </a:lvl1pPr>
            <a:lvl2pPr marL="914354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2pPr>
            <a:lvl3pPr marL="1828709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3pPr>
            <a:lvl4pPr marL="2743063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4pPr>
            <a:lvl5pPr marL="3657417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5pPr>
          </a:lstStyle>
          <a:p>
            <a:pPr lvl="0"/>
            <a:r>
              <a:rPr lang="uk-UA" dirty="0"/>
              <a:t>15</a:t>
            </a:r>
            <a:endParaRPr lang="en-US" dirty="0"/>
          </a:p>
        </p:txBody>
      </p:sp>
      <p:sp>
        <p:nvSpPr>
          <p:cNvPr id="11" name="Text Placeholder">
            <a:extLst>
              <a:ext uri="{FF2B5EF4-FFF2-40B4-BE49-F238E27FC236}">
                <a16:creationId xmlns:a16="http://schemas.microsoft.com/office/drawing/2014/main" id="{4315F245-0E4D-4985-B7FB-261E233A3D6D}"/>
              </a:ext>
            </a:extLst>
          </p:cNvPr>
          <p:cNvSpPr>
            <a:spLocks noGrp="1" noChangeAspect="1"/>
          </p:cNvSpPr>
          <p:nvPr>
            <p:ph type="body" sz="quarter" idx="45" hasCustomPrompt="1"/>
          </p:nvPr>
        </p:nvSpPr>
        <p:spPr>
          <a:xfrm>
            <a:off x="12191725" y="9018313"/>
            <a:ext cx="2880000" cy="288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wrap="square" lIns="144000" tIns="180000" rIns="144000" bIns="432000" anchor="t" anchorCtr="0">
            <a:normAutofit/>
          </a:bodyPr>
          <a:lstStyle>
            <a:lvl1pPr marL="0" indent="0" algn="ctr">
              <a:buNone/>
              <a:defRPr sz="8800">
                <a:solidFill>
                  <a:schemeClr val="bg1"/>
                </a:solidFill>
                <a:latin typeface="+mj-lt"/>
              </a:defRPr>
            </a:lvl1pPr>
            <a:lvl2pPr marL="914354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2pPr>
            <a:lvl3pPr marL="1828709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3pPr>
            <a:lvl4pPr marL="2743063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4pPr>
            <a:lvl5pPr marL="3657417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5pPr>
          </a:lstStyle>
          <a:p>
            <a:pPr lvl="0"/>
            <a:r>
              <a:rPr lang="uk-UA" dirty="0"/>
              <a:t>16</a:t>
            </a:r>
            <a:endParaRPr 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47" hasCustomPrompt="1"/>
          </p:nvPr>
        </p:nvSpPr>
        <p:spPr>
          <a:xfrm>
            <a:off x="12192000" y="3523814"/>
            <a:ext cx="2879725" cy="664797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32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November</a:t>
            </a:r>
            <a:endParaRPr lang="ru-RU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48" hasCustomPrompt="1"/>
          </p:nvPr>
        </p:nvSpPr>
        <p:spPr>
          <a:xfrm>
            <a:off x="12192000" y="7125423"/>
            <a:ext cx="2879725" cy="664797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32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November</a:t>
            </a:r>
            <a:endParaRPr lang="ru-RU" dirty="0"/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49" hasCustomPrompt="1"/>
          </p:nvPr>
        </p:nvSpPr>
        <p:spPr>
          <a:xfrm>
            <a:off x="12192000" y="10727033"/>
            <a:ext cx="2879725" cy="664797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32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November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6197677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 timelin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72625" y="11898313"/>
            <a:ext cx="71913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E09A60F7-EEC2-4499-844E-8E35AC8BC615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42"/>
          </p:nvPr>
        </p:nvSpPr>
        <p:spPr>
          <a:xfrm>
            <a:off x="1396093" y="1102406"/>
            <a:ext cx="3204000" cy="86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40" hasCustomPrompt="1"/>
          </p:nvPr>
        </p:nvSpPr>
        <p:spPr>
          <a:xfrm>
            <a:off x="2111376" y="8296272"/>
            <a:ext cx="5761037" cy="216059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err="1"/>
              <a:t>Quisque</a:t>
            </a:r>
            <a:r>
              <a:rPr lang="fr-FR" dirty="0"/>
              <a:t> </a:t>
            </a:r>
            <a:r>
              <a:rPr lang="fr-FR" dirty="0" err="1"/>
              <a:t>pellentesque</a:t>
            </a:r>
            <a:r>
              <a:rPr lang="fr-FR" dirty="0"/>
              <a:t>, </a:t>
            </a:r>
            <a:r>
              <a:rPr lang="fr-FR" dirty="0" err="1"/>
              <a:t>dolor</a:t>
            </a:r>
            <a:r>
              <a:rPr lang="fr-FR" dirty="0"/>
              <a:t> et </a:t>
            </a:r>
            <a:r>
              <a:rPr lang="fr-FR" dirty="0" err="1"/>
              <a:t>elementum</a:t>
            </a:r>
            <a:r>
              <a:rPr lang="fr-FR" dirty="0"/>
              <a:t> </a:t>
            </a:r>
            <a:r>
              <a:rPr lang="fr-FR" dirty="0" err="1"/>
              <a:t>elementum</a:t>
            </a:r>
            <a:r>
              <a:rPr lang="fr-FR" dirty="0"/>
              <a:t>, </a:t>
            </a:r>
            <a:r>
              <a:rPr lang="fr-FR" dirty="0" err="1"/>
              <a:t>tellus</a:t>
            </a:r>
            <a:r>
              <a:rPr lang="fr-FR" dirty="0"/>
              <a:t> est.</a:t>
            </a:r>
            <a:endParaRPr lang="ru-RU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41" hasCustomPrompt="1"/>
          </p:nvPr>
        </p:nvSpPr>
        <p:spPr>
          <a:xfrm>
            <a:off x="9311481" y="8296272"/>
            <a:ext cx="5761037" cy="216059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Nulla ornare magna a enim euismod, et pretium urna pulvinar.</a:t>
            </a:r>
            <a:endParaRPr lang="ru-RU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43" hasCustomPrompt="1"/>
          </p:nvPr>
        </p:nvSpPr>
        <p:spPr>
          <a:xfrm>
            <a:off x="16512900" y="8296272"/>
            <a:ext cx="5761037" cy="216059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sv-SE" dirty="0"/>
              <a:t>Vestibulum eget ligula </a:t>
            </a:r>
            <a:br>
              <a:rPr lang="sv-SE" dirty="0"/>
            </a:br>
            <a:r>
              <a:rPr lang="sv-SE" dirty="0"/>
              <a:t>in tellus sagittis gravida nec vitae mauris.</a:t>
            </a:r>
            <a:endParaRPr lang="ru-RU" dirty="0"/>
          </a:p>
        </p:txBody>
      </p:sp>
      <p:sp>
        <p:nvSpPr>
          <p:cNvPr id="9" name="Text Placeholder">
            <a:extLst>
              <a:ext uri="{FF2B5EF4-FFF2-40B4-BE49-F238E27FC236}">
                <a16:creationId xmlns:a16="http://schemas.microsoft.com/office/drawing/2014/main" id="{4315F245-0E4D-4985-B7FB-261E233A3D6D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551100" y="4695825"/>
            <a:ext cx="2880000" cy="2880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wrap="square" lIns="144000" tIns="180000" rIns="144000" bIns="432000" anchor="t" anchorCtr="0">
            <a:normAutofit/>
          </a:bodyPr>
          <a:lstStyle>
            <a:lvl1pPr marL="0" indent="0" algn="ctr">
              <a:buNone/>
              <a:defRPr sz="8800">
                <a:solidFill>
                  <a:schemeClr val="bg1"/>
                </a:solidFill>
                <a:latin typeface="+mj-lt"/>
              </a:defRPr>
            </a:lvl1pPr>
            <a:lvl2pPr marL="914354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2pPr>
            <a:lvl3pPr marL="1828709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3pPr>
            <a:lvl4pPr marL="2743063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4pPr>
            <a:lvl5pPr marL="3657417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5pPr>
          </a:lstStyle>
          <a:p>
            <a:pPr lvl="0"/>
            <a:r>
              <a:rPr lang="uk-UA" dirty="0"/>
              <a:t>17</a:t>
            </a:r>
            <a:endParaRPr lang="en-US" dirty="0"/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4315F245-0E4D-4985-B7FB-261E233A3D6D}"/>
              </a:ext>
            </a:extLst>
          </p:cNvPr>
          <p:cNvSpPr>
            <a:spLocks noGrp="1" noChangeAspect="1"/>
          </p:cNvSpPr>
          <p:nvPr>
            <p:ph type="body" sz="quarter" idx="44" hasCustomPrompt="1"/>
          </p:nvPr>
        </p:nvSpPr>
        <p:spPr>
          <a:xfrm>
            <a:off x="10750550" y="4695825"/>
            <a:ext cx="2880000" cy="2880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wrap="square" lIns="144000" tIns="180000" rIns="144000" bIns="432000" anchor="t" anchorCtr="0">
            <a:normAutofit/>
          </a:bodyPr>
          <a:lstStyle>
            <a:lvl1pPr marL="0" indent="0" algn="ctr">
              <a:buNone/>
              <a:defRPr sz="8800">
                <a:solidFill>
                  <a:schemeClr val="bg1"/>
                </a:solidFill>
                <a:latin typeface="+mj-lt"/>
              </a:defRPr>
            </a:lvl1pPr>
            <a:lvl2pPr marL="914354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2pPr>
            <a:lvl3pPr marL="1828709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3pPr>
            <a:lvl4pPr marL="2743063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4pPr>
            <a:lvl5pPr marL="3657417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5pPr>
          </a:lstStyle>
          <a:p>
            <a:pPr lvl="0"/>
            <a:r>
              <a:rPr lang="uk-UA" dirty="0"/>
              <a:t>18</a:t>
            </a:r>
            <a:endParaRPr lang="en-US" dirty="0"/>
          </a:p>
        </p:txBody>
      </p:sp>
      <p:sp>
        <p:nvSpPr>
          <p:cNvPr id="11" name="Text Placeholder">
            <a:extLst>
              <a:ext uri="{FF2B5EF4-FFF2-40B4-BE49-F238E27FC236}">
                <a16:creationId xmlns:a16="http://schemas.microsoft.com/office/drawing/2014/main" id="{4315F245-0E4D-4985-B7FB-261E233A3D6D}"/>
              </a:ext>
            </a:extLst>
          </p:cNvPr>
          <p:cNvSpPr>
            <a:spLocks noGrp="1" noChangeAspect="1"/>
          </p:cNvSpPr>
          <p:nvPr>
            <p:ph type="body" sz="quarter" idx="45" hasCustomPrompt="1"/>
          </p:nvPr>
        </p:nvSpPr>
        <p:spPr>
          <a:xfrm>
            <a:off x="17952763" y="4697275"/>
            <a:ext cx="2880000" cy="2880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wrap="square" lIns="144000" tIns="180000" rIns="144000" bIns="432000" anchor="t" anchorCtr="0">
            <a:normAutofit/>
          </a:bodyPr>
          <a:lstStyle>
            <a:lvl1pPr marL="0" indent="0" algn="ctr">
              <a:buNone/>
              <a:defRPr sz="8800">
                <a:solidFill>
                  <a:schemeClr val="bg1"/>
                </a:solidFill>
                <a:latin typeface="+mj-lt"/>
              </a:defRPr>
            </a:lvl1pPr>
            <a:lvl2pPr marL="914354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2pPr>
            <a:lvl3pPr marL="1828709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3pPr>
            <a:lvl4pPr marL="2743063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4pPr>
            <a:lvl5pPr marL="3657417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5pPr>
          </a:lstStyle>
          <a:p>
            <a:pPr lvl="0"/>
            <a:r>
              <a:rPr lang="uk-UA" dirty="0"/>
              <a:t>19</a:t>
            </a:r>
            <a:endParaRPr 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47" hasCustomPrompt="1"/>
          </p:nvPr>
        </p:nvSpPr>
        <p:spPr>
          <a:xfrm>
            <a:off x="3551375" y="6401951"/>
            <a:ext cx="2879725" cy="664797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32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November</a:t>
            </a:r>
            <a:endParaRPr lang="ru-RU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48" hasCustomPrompt="1"/>
          </p:nvPr>
        </p:nvSpPr>
        <p:spPr>
          <a:xfrm>
            <a:off x="10750825" y="6403247"/>
            <a:ext cx="2879725" cy="664797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32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November</a:t>
            </a:r>
            <a:endParaRPr lang="ru-RU" dirty="0"/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49" hasCustomPrompt="1"/>
          </p:nvPr>
        </p:nvSpPr>
        <p:spPr>
          <a:xfrm>
            <a:off x="17953038" y="6405995"/>
            <a:ext cx="2879725" cy="664797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32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November</a:t>
            </a:r>
            <a:endParaRPr lang="ru-RU" dirty="0"/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B440AA18-6D34-4CAE-AD24-F0C33AD3AC13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5710238" y="1826080"/>
            <a:ext cx="12961937" cy="15511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spcBef>
                <a:spcPts val="0"/>
              </a:spcBef>
              <a:buNone/>
              <a:defRPr sz="11200" spc="-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Chronology</a:t>
            </a:r>
          </a:p>
        </p:txBody>
      </p:sp>
    </p:spTree>
    <p:extLst>
      <p:ext uri="{BB962C8B-B14F-4D97-AF65-F5344CB8AC3E}">
        <p14:creationId xmlns:p14="http://schemas.microsoft.com/office/powerpoint/2010/main" val="117771316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 timeline with imag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2"/>
          <p:cNvSpPr>
            <a:spLocks noGrp="1"/>
          </p:cNvSpPr>
          <p:nvPr>
            <p:ph type="pic" sz="quarter" idx="50"/>
          </p:nvPr>
        </p:nvSpPr>
        <p:spPr>
          <a:xfrm>
            <a:off x="0" y="1"/>
            <a:ext cx="24382413" cy="4697412"/>
          </a:xfrm>
          <a:prstGeom prst="rect">
            <a:avLst/>
          </a:prstGeom>
          <a:pattFill prst="lgCheck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tIns="0" bIns="0" anchor="ctr"/>
          <a:lstStyle>
            <a:lvl1pPr marL="0" indent="0" algn="ctr">
              <a:buNone/>
              <a:defRPr sz="3600"/>
            </a:lvl1pPr>
          </a:lstStyle>
          <a:p>
            <a:endParaRPr lang="en-US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72625" y="11898313"/>
            <a:ext cx="71913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E09A60F7-EEC2-4499-844E-8E35AC8BC615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42"/>
          </p:nvPr>
        </p:nvSpPr>
        <p:spPr>
          <a:xfrm>
            <a:off x="1396093" y="1102406"/>
            <a:ext cx="3204000" cy="86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40" hasCustomPrompt="1"/>
          </p:nvPr>
        </p:nvSpPr>
        <p:spPr>
          <a:xfrm>
            <a:off x="2111376" y="9029380"/>
            <a:ext cx="5761037" cy="216059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err="1"/>
              <a:t>Quisque</a:t>
            </a:r>
            <a:r>
              <a:rPr lang="fr-FR" dirty="0"/>
              <a:t> </a:t>
            </a:r>
            <a:r>
              <a:rPr lang="fr-FR" dirty="0" err="1"/>
              <a:t>pellentesque</a:t>
            </a:r>
            <a:r>
              <a:rPr lang="fr-FR" dirty="0"/>
              <a:t>, </a:t>
            </a:r>
            <a:r>
              <a:rPr lang="fr-FR" dirty="0" err="1"/>
              <a:t>dolor</a:t>
            </a:r>
            <a:r>
              <a:rPr lang="fr-FR" dirty="0"/>
              <a:t> et </a:t>
            </a:r>
            <a:r>
              <a:rPr lang="fr-FR" dirty="0" err="1"/>
              <a:t>elementum</a:t>
            </a:r>
            <a:r>
              <a:rPr lang="fr-FR" dirty="0"/>
              <a:t> </a:t>
            </a:r>
            <a:r>
              <a:rPr lang="fr-FR" dirty="0" err="1"/>
              <a:t>elementum</a:t>
            </a:r>
            <a:r>
              <a:rPr lang="fr-FR" dirty="0"/>
              <a:t>, </a:t>
            </a:r>
            <a:r>
              <a:rPr lang="fr-FR" dirty="0" err="1"/>
              <a:t>tellus</a:t>
            </a:r>
            <a:r>
              <a:rPr lang="fr-FR" dirty="0"/>
              <a:t> est.</a:t>
            </a:r>
            <a:endParaRPr lang="ru-RU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41" hasCustomPrompt="1"/>
          </p:nvPr>
        </p:nvSpPr>
        <p:spPr>
          <a:xfrm>
            <a:off x="9311481" y="9029380"/>
            <a:ext cx="5761037" cy="216059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Nulla ornare magna a enim euismod, et pretium urna pulvinar.</a:t>
            </a:r>
            <a:endParaRPr lang="ru-RU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43" hasCustomPrompt="1"/>
          </p:nvPr>
        </p:nvSpPr>
        <p:spPr>
          <a:xfrm>
            <a:off x="16512900" y="9029380"/>
            <a:ext cx="5761037" cy="216059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sv-SE" dirty="0"/>
              <a:t>Vestibulum eget ligula </a:t>
            </a:r>
            <a:br>
              <a:rPr lang="sv-SE" dirty="0"/>
            </a:br>
            <a:r>
              <a:rPr lang="sv-SE" dirty="0"/>
              <a:t>in tellus sagittis gravida nec vitae mauris.</a:t>
            </a:r>
            <a:endParaRPr lang="ru-RU" dirty="0"/>
          </a:p>
        </p:txBody>
      </p:sp>
      <p:sp>
        <p:nvSpPr>
          <p:cNvPr id="9" name="Text Placeholder">
            <a:extLst>
              <a:ext uri="{FF2B5EF4-FFF2-40B4-BE49-F238E27FC236}">
                <a16:creationId xmlns:a16="http://schemas.microsoft.com/office/drawing/2014/main" id="{4315F245-0E4D-4985-B7FB-261E233A3D6D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551100" y="5428933"/>
            <a:ext cx="2880000" cy="2880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wrap="square" lIns="144000" tIns="180000" rIns="144000" bIns="432000" anchor="t" anchorCtr="0">
            <a:normAutofit/>
          </a:bodyPr>
          <a:lstStyle>
            <a:lvl1pPr marL="0" indent="0" algn="ctr">
              <a:buNone/>
              <a:defRPr sz="8800">
                <a:solidFill>
                  <a:schemeClr val="bg1"/>
                </a:solidFill>
                <a:latin typeface="+mj-lt"/>
              </a:defRPr>
            </a:lvl1pPr>
            <a:lvl2pPr marL="914354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2pPr>
            <a:lvl3pPr marL="1828709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3pPr>
            <a:lvl4pPr marL="2743063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4pPr>
            <a:lvl5pPr marL="3657417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5pPr>
          </a:lstStyle>
          <a:p>
            <a:pPr lvl="0"/>
            <a:r>
              <a:rPr lang="uk-UA" dirty="0"/>
              <a:t>20</a:t>
            </a:r>
            <a:endParaRPr lang="en-US" dirty="0"/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4315F245-0E4D-4985-B7FB-261E233A3D6D}"/>
              </a:ext>
            </a:extLst>
          </p:cNvPr>
          <p:cNvSpPr>
            <a:spLocks noGrp="1" noChangeAspect="1"/>
          </p:cNvSpPr>
          <p:nvPr>
            <p:ph type="body" sz="quarter" idx="44" hasCustomPrompt="1"/>
          </p:nvPr>
        </p:nvSpPr>
        <p:spPr>
          <a:xfrm>
            <a:off x="10750550" y="5428933"/>
            <a:ext cx="2880000" cy="2880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wrap="square" lIns="144000" tIns="180000" rIns="144000" bIns="432000" anchor="t" anchorCtr="0">
            <a:normAutofit/>
          </a:bodyPr>
          <a:lstStyle>
            <a:lvl1pPr marL="0" indent="0" algn="ctr">
              <a:buNone/>
              <a:defRPr sz="8800">
                <a:solidFill>
                  <a:schemeClr val="bg1"/>
                </a:solidFill>
                <a:latin typeface="+mj-lt"/>
              </a:defRPr>
            </a:lvl1pPr>
            <a:lvl2pPr marL="914354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2pPr>
            <a:lvl3pPr marL="1828709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3pPr>
            <a:lvl4pPr marL="2743063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4pPr>
            <a:lvl5pPr marL="3657417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5pPr>
          </a:lstStyle>
          <a:p>
            <a:pPr lvl="0"/>
            <a:r>
              <a:rPr lang="uk-UA" dirty="0"/>
              <a:t>21</a:t>
            </a:r>
            <a:endParaRPr lang="en-US" dirty="0"/>
          </a:p>
        </p:txBody>
      </p:sp>
      <p:sp>
        <p:nvSpPr>
          <p:cNvPr id="11" name="Text Placeholder">
            <a:extLst>
              <a:ext uri="{FF2B5EF4-FFF2-40B4-BE49-F238E27FC236}">
                <a16:creationId xmlns:a16="http://schemas.microsoft.com/office/drawing/2014/main" id="{4315F245-0E4D-4985-B7FB-261E233A3D6D}"/>
              </a:ext>
            </a:extLst>
          </p:cNvPr>
          <p:cNvSpPr>
            <a:spLocks noGrp="1" noChangeAspect="1"/>
          </p:cNvSpPr>
          <p:nvPr>
            <p:ph type="body" sz="quarter" idx="45" hasCustomPrompt="1"/>
          </p:nvPr>
        </p:nvSpPr>
        <p:spPr>
          <a:xfrm>
            <a:off x="17952763" y="5430383"/>
            <a:ext cx="2880000" cy="2880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wrap="square" lIns="144000" tIns="180000" rIns="144000" bIns="432000" anchor="t" anchorCtr="0">
            <a:normAutofit/>
          </a:bodyPr>
          <a:lstStyle>
            <a:lvl1pPr marL="0" indent="0" algn="ctr">
              <a:buNone/>
              <a:defRPr sz="8800">
                <a:solidFill>
                  <a:schemeClr val="bg1"/>
                </a:solidFill>
                <a:latin typeface="+mj-lt"/>
              </a:defRPr>
            </a:lvl1pPr>
            <a:lvl2pPr marL="914354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2pPr>
            <a:lvl3pPr marL="1828709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3pPr>
            <a:lvl4pPr marL="2743063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4pPr>
            <a:lvl5pPr marL="3657417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5pPr>
          </a:lstStyle>
          <a:p>
            <a:pPr lvl="0"/>
            <a:r>
              <a:rPr lang="uk-UA" dirty="0"/>
              <a:t>22</a:t>
            </a:r>
            <a:endParaRPr 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47" hasCustomPrompt="1"/>
          </p:nvPr>
        </p:nvSpPr>
        <p:spPr>
          <a:xfrm>
            <a:off x="3551375" y="7135059"/>
            <a:ext cx="2879725" cy="664797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32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November</a:t>
            </a:r>
            <a:endParaRPr lang="ru-RU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48" hasCustomPrompt="1"/>
          </p:nvPr>
        </p:nvSpPr>
        <p:spPr>
          <a:xfrm>
            <a:off x="10750825" y="7136355"/>
            <a:ext cx="2879725" cy="664797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32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November</a:t>
            </a:r>
            <a:endParaRPr lang="ru-RU" dirty="0"/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49" hasCustomPrompt="1"/>
          </p:nvPr>
        </p:nvSpPr>
        <p:spPr>
          <a:xfrm>
            <a:off x="17953038" y="7139103"/>
            <a:ext cx="2879725" cy="664797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32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November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8772902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sz="quarter" idx="44"/>
          </p:nvPr>
        </p:nvSpPr>
        <p:spPr>
          <a:xfrm>
            <a:off x="2830100" y="2561400"/>
            <a:ext cx="8640000" cy="8640000"/>
          </a:xfrm>
          <a:prstGeom prst="ellipse">
            <a:avLst/>
          </a:prstGeom>
          <a:pattFill prst="lgCheck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tIns="0" bIns="0" anchor="ctr"/>
          <a:lstStyle>
            <a:lvl1pPr marL="0" indent="0" algn="ctr">
              <a:buNone/>
              <a:defRPr sz="3600"/>
            </a:lvl1pPr>
          </a:lstStyle>
          <a:p>
            <a:endParaRPr lang="en-US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72625" y="11898313"/>
            <a:ext cx="71913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E09A60F7-EEC2-4499-844E-8E35AC8BC615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42"/>
          </p:nvPr>
        </p:nvSpPr>
        <p:spPr>
          <a:xfrm>
            <a:off x="1396093" y="1102406"/>
            <a:ext cx="3204000" cy="86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43" hasCustomPrompt="1"/>
          </p:nvPr>
        </p:nvSpPr>
        <p:spPr>
          <a:xfrm>
            <a:off x="12911137" y="4586081"/>
            <a:ext cx="8640763" cy="1551194"/>
          </a:xfrm>
          <a:prstGeom prst="rect">
            <a:avLst/>
          </a:prstGeom>
          <a:noFill/>
        </p:spPr>
        <p:txBody>
          <a:bodyPr wrap="square" lIns="0" tIns="0" rIns="0" bIns="0" anchor="t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112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Summary</a:t>
            </a:r>
            <a:endParaRPr lang="uk-UA" dirty="0"/>
          </a:p>
        </p:txBody>
      </p:sp>
      <p:sp>
        <p:nvSpPr>
          <p:cNvPr id="6" name="Text Placeholder 11"/>
          <p:cNvSpPr>
            <a:spLocks noGrp="1"/>
          </p:cNvSpPr>
          <p:nvPr>
            <p:ph type="body" sz="quarter" idx="38" hasCustomPrompt="1"/>
          </p:nvPr>
        </p:nvSpPr>
        <p:spPr>
          <a:xfrm>
            <a:off x="12911139" y="6860268"/>
            <a:ext cx="8640762" cy="144039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 err="1"/>
              <a:t>Blockchain</a:t>
            </a:r>
            <a:r>
              <a:rPr lang="en-US" dirty="0"/>
              <a:t> is the most promising technology since the internet.</a:t>
            </a:r>
          </a:p>
        </p:txBody>
      </p:sp>
    </p:spTree>
    <p:extLst>
      <p:ext uri="{BB962C8B-B14F-4D97-AF65-F5344CB8AC3E}">
        <p14:creationId xmlns:p14="http://schemas.microsoft.com/office/powerpoint/2010/main" val="172846075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 to actio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72625" y="11898313"/>
            <a:ext cx="71913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E09A60F7-EEC2-4499-844E-8E35AC8BC615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42"/>
          </p:nvPr>
        </p:nvSpPr>
        <p:spPr>
          <a:xfrm>
            <a:off x="1396093" y="1102406"/>
            <a:ext cx="3204000" cy="86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51"/>
          </p:nvPr>
        </p:nvSpPr>
        <p:spPr>
          <a:xfrm>
            <a:off x="2109788" y="6138862"/>
            <a:ext cx="20160000" cy="5759451"/>
          </a:xfrm>
          <a:prstGeom prst="roundRect">
            <a:avLst>
              <a:gd name="adj" fmla="val 15556"/>
            </a:avLst>
          </a:prstGeom>
          <a:pattFill prst="lgCheck">
            <a:fgClr>
              <a:schemeClr val="bg1"/>
            </a:fgClr>
            <a:bgClr>
              <a:schemeClr val="bg1">
                <a:lumMod val="85000"/>
              </a:schemeClr>
            </a:bgClr>
          </a:pattFill>
          <a:ln w="25400">
            <a:solidFill>
              <a:schemeClr val="accent2">
                <a:lumMod val="40000"/>
                <a:lumOff val="60000"/>
                <a:alpha val="40000"/>
              </a:schemeClr>
            </a:solidFill>
          </a:ln>
        </p:spPr>
        <p:txBody>
          <a:bodyPr tIns="0" bIns="0" anchor="ctr"/>
          <a:lstStyle>
            <a:lvl1pPr marL="0" indent="0" algn="ctr">
              <a:buNone/>
              <a:defRPr sz="3600"/>
            </a:lvl1pPr>
          </a:lstStyle>
          <a:p>
            <a:endParaRPr lang="en-US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38" hasCustomPrompt="1"/>
          </p:nvPr>
        </p:nvSpPr>
        <p:spPr>
          <a:xfrm>
            <a:off x="4991100" y="3977216"/>
            <a:ext cx="14400213" cy="14403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Quisque molestie est vel eleifend pulvinar. Donec diam eros, sodales non aliquam eget, facilisis rutrum turpis.</a:t>
            </a:r>
            <a:endParaRPr lang="ru-RU" dirty="0"/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B440AA18-6D34-4CAE-AD24-F0C33AD3AC13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990753" y="1826080"/>
            <a:ext cx="14400907" cy="15511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spcBef>
                <a:spcPts val="0"/>
              </a:spcBef>
              <a:buNone/>
              <a:defRPr sz="11200" spc="-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Discover our portal</a:t>
            </a:r>
          </a:p>
        </p:txBody>
      </p:sp>
    </p:spTree>
    <p:extLst>
      <p:ext uri="{BB962C8B-B14F-4D97-AF65-F5344CB8AC3E}">
        <p14:creationId xmlns:p14="http://schemas.microsoft.com/office/powerpoint/2010/main" val="371104338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cation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72625" y="11898313"/>
            <a:ext cx="71913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E09A60F7-EEC2-4499-844E-8E35AC8BC615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42"/>
          </p:nvPr>
        </p:nvSpPr>
        <p:spPr>
          <a:xfrm>
            <a:off x="1396093" y="1102406"/>
            <a:ext cx="3204000" cy="86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B440AA18-6D34-4CAE-AD24-F0C33AD3AC13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990753" y="1826080"/>
            <a:ext cx="14400907" cy="15511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spcBef>
                <a:spcPts val="0"/>
              </a:spcBef>
              <a:buNone/>
              <a:defRPr sz="11200" spc="-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Our locations</a:t>
            </a: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38" hasCustomPrompt="1"/>
          </p:nvPr>
        </p:nvSpPr>
        <p:spPr>
          <a:xfrm>
            <a:off x="7601817" y="6522433"/>
            <a:ext cx="2067874" cy="66479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36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pt-BR" dirty="0"/>
              <a:t>New York</a:t>
            </a:r>
            <a:endParaRPr lang="ru-RU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45" hasCustomPrompt="1"/>
          </p:nvPr>
        </p:nvSpPr>
        <p:spPr>
          <a:xfrm>
            <a:off x="12151132" y="7501686"/>
            <a:ext cx="1234312" cy="66479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pt-BR" dirty="0"/>
              <a:t>Rom</a:t>
            </a:r>
            <a:r>
              <a:rPr lang="en-US" dirty="0"/>
              <a:t>e</a:t>
            </a:r>
            <a:endParaRPr lang="ru-RU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46" hasCustomPrompt="1"/>
          </p:nvPr>
        </p:nvSpPr>
        <p:spPr>
          <a:xfrm>
            <a:off x="10465573" y="6069013"/>
            <a:ext cx="1676741" cy="66479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pt-BR" dirty="0"/>
              <a:t>London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978941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with backgroun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43"/>
          </p:nvPr>
        </p:nvSpPr>
        <p:spPr>
          <a:xfrm>
            <a:off x="0" y="0"/>
            <a:ext cx="24382413" cy="13716000"/>
          </a:xfrm>
          <a:prstGeom prst="rect">
            <a:avLst/>
          </a:prstGeom>
          <a:pattFill prst="lgCheck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tIns="720000"/>
          <a:lstStyle>
            <a:lvl1pPr marL="0" indent="0" algn="ctr">
              <a:buNone/>
              <a:defRPr sz="3600"/>
            </a:lvl1pPr>
          </a:lstStyle>
          <a:p>
            <a:endParaRPr lang="en-US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B440AA18-6D34-4CAE-AD24-F0C33AD3AC1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30839" y="4531209"/>
            <a:ext cx="11520735" cy="4653582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0" indent="0" algn="ctr">
              <a:spcBef>
                <a:spcPts val="0"/>
              </a:spcBef>
              <a:buNone/>
              <a:defRPr sz="11200" spc="-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Enterprise </a:t>
            </a:r>
            <a:r>
              <a:rPr lang="en-US" dirty="0" err="1"/>
              <a:t>blockchain</a:t>
            </a:r>
            <a:r>
              <a:rPr lang="en-US" dirty="0"/>
              <a:t> solution</a:t>
            </a: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72625" y="11898313"/>
            <a:ext cx="71913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E09A60F7-EEC2-4499-844E-8E35AC8BC615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42"/>
          </p:nvPr>
        </p:nvSpPr>
        <p:spPr>
          <a:xfrm>
            <a:off x="1396093" y="1102406"/>
            <a:ext cx="3204000" cy="86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697526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llow u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">
            <a:extLst>
              <a:ext uri="{FF2B5EF4-FFF2-40B4-BE49-F238E27FC236}">
                <a16:creationId xmlns:a16="http://schemas.microsoft.com/office/drawing/2014/main" id="{D493F80F-6B82-443A-A932-983E9CB1CFC6}"/>
              </a:ext>
            </a:extLst>
          </p:cNvPr>
          <p:cNvSpPr>
            <a:spLocks noGrp="1" noChangeAspect="1"/>
          </p:cNvSpPr>
          <p:nvPr>
            <p:ph type="body" sz="quarter" idx="25" hasCustomPrompt="1"/>
          </p:nvPr>
        </p:nvSpPr>
        <p:spPr>
          <a:xfrm>
            <a:off x="4090100" y="5418138"/>
            <a:ext cx="3240000" cy="3240000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accent5">
                <a:lumMod val="40000"/>
                <a:lumOff val="60000"/>
                <a:alpha val="70000"/>
              </a:schemeClr>
            </a:solidFill>
          </a:ln>
          <a:effectLst>
            <a:glow rad="1905000">
              <a:schemeClr val="accent1">
                <a:alpha val="25000"/>
              </a:schemeClr>
            </a:glow>
          </a:effectLst>
        </p:spPr>
        <p:txBody>
          <a:bodyPr wrap="square" lIns="0" tIns="0" rIns="0" bIns="0" anchor="ctr" anchorCtr="0">
            <a:noAutofit/>
          </a:bodyPr>
          <a:lstStyle>
            <a:lvl1pPr marL="0" indent="0" algn="ctr">
              <a:buNone/>
              <a:defRPr sz="9600">
                <a:solidFill>
                  <a:schemeClr val="bg1"/>
                </a:solidFill>
                <a:latin typeface="Font Awesome 5 Brands Regular" panose="02000503000000000000" pitchFamily="2" charset="2"/>
              </a:defRPr>
            </a:lvl1pPr>
            <a:lvl2pPr marL="914354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2pPr>
            <a:lvl3pPr marL="1828709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3pPr>
            <a:lvl4pPr marL="2743063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4pPr>
            <a:lvl5pPr marL="3657417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5pPr>
          </a:lstStyle>
          <a:p>
            <a:pPr lvl="0"/>
            <a:r>
              <a:rPr lang="en-US" dirty="0"/>
              <a:t></a:t>
            </a:r>
          </a:p>
        </p:txBody>
      </p:sp>
      <p:sp>
        <p:nvSpPr>
          <p:cNvPr id="16" name="Text Placeholder">
            <a:extLst>
              <a:ext uri="{FF2B5EF4-FFF2-40B4-BE49-F238E27FC236}">
                <a16:creationId xmlns:a16="http://schemas.microsoft.com/office/drawing/2014/main" id="{D493F80F-6B82-443A-A932-983E9CB1CFC6}"/>
              </a:ext>
            </a:extLst>
          </p:cNvPr>
          <p:cNvSpPr>
            <a:spLocks noGrp="1" noChangeAspect="1"/>
          </p:cNvSpPr>
          <p:nvPr>
            <p:ph type="body" sz="quarter" idx="43" hasCustomPrompt="1"/>
          </p:nvPr>
        </p:nvSpPr>
        <p:spPr>
          <a:xfrm>
            <a:off x="10495786" y="5418138"/>
            <a:ext cx="3240000" cy="32400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accent4">
                <a:lumMod val="40000"/>
                <a:lumOff val="60000"/>
                <a:alpha val="70000"/>
              </a:schemeClr>
            </a:solidFill>
          </a:ln>
          <a:effectLst>
            <a:glow rad="1905000">
              <a:schemeClr val="accent4">
                <a:alpha val="25000"/>
              </a:schemeClr>
            </a:glow>
          </a:effectLst>
        </p:spPr>
        <p:txBody>
          <a:bodyPr wrap="square" lIns="0" tIns="0" rIns="0" bIns="0" anchor="ctr" anchorCtr="0">
            <a:noAutofit/>
          </a:bodyPr>
          <a:lstStyle>
            <a:lvl1pPr marL="0" indent="0" algn="ctr">
              <a:buNone/>
              <a:defRPr sz="9600">
                <a:solidFill>
                  <a:schemeClr val="bg1"/>
                </a:solidFill>
                <a:latin typeface="Font Awesome 5 Brands Regular" panose="02000503000000000000" pitchFamily="2" charset="2"/>
              </a:defRPr>
            </a:lvl1pPr>
            <a:lvl2pPr marL="914354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2pPr>
            <a:lvl3pPr marL="1828709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3pPr>
            <a:lvl4pPr marL="2743063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4pPr>
            <a:lvl5pPr marL="3657417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5pPr>
          </a:lstStyle>
          <a:p>
            <a:pPr lvl="0"/>
            <a:r>
              <a:rPr lang="en-US" dirty="0"/>
              <a:t></a:t>
            </a:r>
          </a:p>
        </p:txBody>
      </p:sp>
      <p:sp>
        <p:nvSpPr>
          <p:cNvPr id="17" name="Text Placeholder">
            <a:extLst>
              <a:ext uri="{FF2B5EF4-FFF2-40B4-BE49-F238E27FC236}">
                <a16:creationId xmlns:a16="http://schemas.microsoft.com/office/drawing/2014/main" id="{D493F80F-6B82-443A-A932-983E9CB1CFC6}"/>
              </a:ext>
            </a:extLst>
          </p:cNvPr>
          <p:cNvSpPr>
            <a:spLocks noGrp="1" noChangeAspect="1"/>
          </p:cNvSpPr>
          <p:nvPr>
            <p:ph type="body" sz="quarter" idx="44" hasCustomPrompt="1"/>
          </p:nvPr>
        </p:nvSpPr>
        <p:spPr>
          <a:xfrm>
            <a:off x="17052175" y="5418138"/>
            <a:ext cx="3240000" cy="3240000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accent2">
                <a:lumMod val="40000"/>
                <a:lumOff val="60000"/>
                <a:alpha val="70000"/>
              </a:schemeClr>
            </a:solidFill>
          </a:ln>
          <a:effectLst>
            <a:glow rad="1905000">
              <a:schemeClr val="accent2">
                <a:alpha val="25000"/>
              </a:schemeClr>
            </a:glow>
          </a:effectLst>
        </p:spPr>
        <p:txBody>
          <a:bodyPr wrap="square" lIns="0" tIns="0" rIns="0" bIns="0" anchor="ctr" anchorCtr="0">
            <a:noAutofit/>
          </a:bodyPr>
          <a:lstStyle>
            <a:lvl1pPr marL="0" indent="0" algn="ctr">
              <a:buNone/>
              <a:defRPr sz="9600">
                <a:solidFill>
                  <a:schemeClr val="bg1"/>
                </a:solidFill>
                <a:latin typeface="Font Awesome 5 Brands Regular" panose="02000503000000000000" pitchFamily="2" charset="2"/>
              </a:defRPr>
            </a:lvl1pPr>
            <a:lvl2pPr marL="914354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2pPr>
            <a:lvl3pPr marL="1828709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3pPr>
            <a:lvl4pPr marL="2743063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4pPr>
            <a:lvl5pPr marL="3657417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5pPr>
          </a:lstStyle>
          <a:p>
            <a:pPr lvl="0"/>
            <a:r>
              <a:rPr lang="en-US" dirty="0"/>
              <a:t></a:t>
            </a: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72625" y="11898313"/>
            <a:ext cx="71913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E09A60F7-EEC2-4499-844E-8E35AC8BC615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42"/>
          </p:nvPr>
        </p:nvSpPr>
        <p:spPr>
          <a:xfrm>
            <a:off x="1396093" y="1102406"/>
            <a:ext cx="3204000" cy="86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B440AA18-6D34-4CAE-AD24-F0C33AD3AC13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990753" y="1826080"/>
            <a:ext cx="14400907" cy="15511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spcBef>
                <a:spcPts val="0"/>
              </a:spcBef>
              <a:buNone/>
              <a:defRPr sz="11200" spc="-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Follow us</a:t>
            </a: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38" hasCustomPrompt="1"/>
          </p:nvPr>
        </p:nvSpPr>
        <p:spPr>
          <a:xfrm>
            <a:off x="3550100" y="9018588"/>
            <a:ext cx="4320000" cy="7386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pt-BR" dirty="0"/>
              <a:t>Facebook</a:t>
            </a:r>
            <a:endParaRPr lang="ru-RU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41" hasCustomPrompt="1"/>
          </p:nvPr>
        </p:nvSpPr>
        <p:spPr>
          <a:xfrm>
            <a:off x="10031412" y="9018588"/>
            <a:ext cx="4319587" cy="7386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80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pt-BR" dirty="0"/>
              <a:t>Linkedin</a:t>
            </a:r>
            <a:endParaRPr lang="ru-RU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51" hasCustomPrompt="1"/>
          </p:nvPr>
        </p:nvSpPr>
        <p:spPr>
          <a:xfrm>
            <a:off x="16510951" y="9018588"/>
            <a:ext cx="4320637" cy="7386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80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pt-BR" dirty="0"/>
              <a:t>Instagram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7199339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72625" y="11898313"/>
            <a:ext cx="71913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E09A60F7-EEC2-4499-844E-8E35AC8BC615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42"/>
          </p:nvPr>
        </p:nvSpPr>
        <p:spPr>
          <a:xfrm>
            <a:off x="1396093" y="1102406"/>
            <a:ext cx="3204000" cy="86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B440AA18-6D34-4CAE-AD24-F0C33AD3AC13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990753" y="1826080"/>
            <a:ext cx="14400907" cy="15511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spcBef>
                <a:spcPts val="0"/>
              </a:spcBef>
              <a:buNone/>
              <a:defRPr sz="11200" spc="-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Contact us</a:t>
            </a:r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38" hasCustomPrompt="1"/>
          </p:nvPr>
        </p:nvSpPr>
        <p:spPr>
          <a:xfrm>
            <a:off x="8589963" y="5473341"/>
            <a:ext cx="9361487" cy="664797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480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123 Street, City, State 45678</a:t>
            </a:r>
            <a:endParaRPr lang="ru-RU" dirty="0"/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41" hasCustomPrompt="1"/>
          </p:nvPr>
        </p:nvSpPr>
        <p:spPr>
          <a:xfrm>
            <a:off x="8589963" y="7998890"/>
            <a:ext cx="9361487" cy="664797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4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pt-BR" dirty="0"/>
              <a:t>1234 56 7890</a:t>
            </a:r>
            <a:endParaRPr lang="ru-RU" dirty="0"/>
          </a:p>
        </p:txBody>
      </p:sp>
      <p:sp>
        <p:nvSpPr>
          <p:cNvPr id="21" name="Text Placeholder 5"/>
          <p:cNvSpPr>
            <a:spLocks noGrp="1"/>
          </p:cNvSpPr>
          <p:nvPr>
            <p:ph type="body" sz="quarter" idx="51" hasCustomPrompt="1"/>
          </p:nvPr>
        </p:nvSpPr>
        <p:spPr>
          <a:xfrm>
            <a:off x="8589963" y="10522122"/>
            <a:ext cx="9361487" cy="664797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480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pt-BR" dirty="0"/>
              <a:t>www.companyname.com</a:t>
            </a:r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40" hasCustomPrompt="1"/>
          </p:nvPr>
        </p:nvSpPr>
        <p:spPr>
          <a:xfrm>
            <a:off x="8589963" y="4698138"/>
            <a:ext cx="9361487" cy="553998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Address:</a:t>
            </a:r>
            <a:endParaRPr lang="ru-RU" dirty="0"/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43" hasCustomPrompt="1"/>
          </p:nvPr>
        </p:nvSpPr>
        <p:spPr>
          <a:xfrm>
            <a:off x="8589963" y="7223687"/>
            <a:ext cx="9361487" cy="553998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For more info call:</a:t>
            </a:r>
            <a:endParaRPr lang="ru-RU" dirty="0"/>
          </a:p>
        </p:txBody>
      </p:sp>
      <p:sp>
        <p:nvSpPr>
          <p:cNvPr id="24" name="Text Placeholder 5"/>
          <p:cNvSpPr>
            <a:spLocks noGrp="1"/>
          </p:cNvSpPr>
          <p:nvPr>
            <p:ph type="body" sz="quarter" idx="44" hasCustomPrompt="1"/>
          </p:nvPr>
        </p:nvSpPr>
        <p:spPr>
          <a:xfrm>
            <a:off x="8589963" y="9746919"/>
            <a:ext cx="9361487" cy="553998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Visit my website:</a:t>
            </a:r>
          </a:p>
        </p:txBody>
      </p:sp>
      <p:sp>
        <p:nvSpPr>
          <p:cNvPr id="25" name="Text Placeholder">
            <a:extLst>
              <a:ext uri="{FF2B5EF4-FFF2-40B4-BE49-F238E27FC236}">
                <a16:creationId xmlns:a16="http://schemas.microsoft.com/office/drawing/2014/main" id="{4315F245-0E4D-4985-B7FB-261E233A3D6D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6429738" y="4518138"/>
            <a:ext cx="1800000" cy="180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wrap="square" lIns="0" tIns="0" rIns="0" bIns="0" anchor="ctr" anchorCtr="0">
            <a:noAutofit/>
          </a:bodyPr>
          <a:lstStyle>
            <a:lvl1pPr marL="0" indent="0" algn="ctr">
              <a:buNone/>
              <a:defRPr sz="4800">
                <a:solidFill>
                  <a:schemeClr val="bg1"/>
                </a:solidFill>
                <a:latin typeface="Font Awesome 5 Free Solid" panose="02000503000000000000" pitchFamily="50" charset="2"/>
              </a:defRPr>
            </a:lvl1pPr>
            <a:lvl2pPr marL="914354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2pPr>
            <a:lvl3pPr marL="1828709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3pPr>
            <a:lvl4pPr marL="2743063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4pPr>
            <a:lvl5pPr marL="3657417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5pPr>
          </a:lstStyle>
          <a:p>
            <a:pPr lvl="0"/>
            <a:r>
              <a:rPr lang="en-US" dirty="0"/>
              <a:t></a:t>
            </a:r>
          </a:p>
        </p:txBody>
      </p:sp>
      <p:sp>
        <p:nvSpPr>
          <p:cNvPr id="26" name="Text Placeholder">
            <a:extLst>
              <a:ext uri="{FF2B5EF4-FFF2-40B4-BE49-F238E27FC236}">
                <a16:creationId xmlns:a16="http://schemas.microsoft.com/office/drawing/2014/main" id="{4315F245-0E4D-4985-B7FB-261E233A3D6D}"/>
              </a:ext>
            </a:extLst>
          </p:cNvPr>
          <p:cNvSpPr>
            <a:spLocks noGrp="1" noChangeAspect="1"/>
          </p:cNvSpPr>
          <p:nvPr>
            <p:ph type="body" sz="quarter" idx="45" hasCustomPrompt="1"/>
          </p:nvPr>
        </p:nvSpPr>
        <p:spPr>
          <a:xfrm>
            <a:off x="6429738" y="7038294"/>
            <a:ext cx="1800000" cy="180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wrap="square" lIns="0" tIns="0" rIns="0" bIns="0" anchor="ctr" anchorCtr="0">
            <a:noAutofit/>
          </a:bodyPr>
          <a:lstStyle>
            <a:lvl1pPr marL="0" indent="0" algn="ctr">
              <a:buNone/>
              <a:defRPr sz="4800">
                <a:solidFill>
                  <a:schemeClr val="bg1"/>
                </a:solidFill>
                <a:latin typeface="Font Awesome 5 Free Solid" panose="02000503000000000000" pitchFamily="50" charset="2"/>
              </a:defRPr>
            </a:lvl1pPr>
            <a:lvl2pPr marL="914354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2pPr>
            <a:lvl3pPr marL="1828709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3pPr>
            <a:lvl4pPr marL="2743063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4pPr>
            <a:lvl5pPr marL="3657417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5pPr>
          </a:lstStyle>
          <a:p>
            <a:pPr lvl="0"/>
            <a:r>
              <a:rPr lang="en-US" dirty="0"/>
              <a:t></a:t>
            </a:r>
          </a:p>
        </p:txBody>
      </p:sp>
      <p:sp>
        <p:nvSpPr>
          <p:cNvPr id="27" name="Text Placeholder">
            <a:extLst>
              <a:ext uri="{FF2B5EF4-FFF2-40B4-BE49-F238E27FC236}">
                <a16:creationId xmlns:a16="http://schemas.microsoft.com/office/drawing/2014/main" id="{4315F245-0E4D-4985-B7FB-261E233A3D6D}"/>
              </a:ext>
            </a:extLst>
          </p:cNvPr>
          <p:cNvSpPr>
            <a:spLocks noGrp="1" noChangeAspect="1"/>
          </p:cNvSpPr>
          <p:nvPr>
            <p:ph type="body" sz="quarter" idx="46" hasCustomPrompt="1"/>
          </p:nvPr>
        </p:nvSpPr>
        <p:spPr>
          <a:xfrm>
            <a:off x="6429738" y="9558450"/>
            <a:ext cx="1800000" cy="1800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wrap="square" lIns="0" tIns="0" rIns="0" bIns="0" anchor="ctr" anchorCtr="0">
            <a:noAutofit/>
          </a:bodyPr>
          <a:lstStyle>
            <a:lvl1pPr marL="0" indent="0" algn="ctr">
              <a:buNone/>
              <a:defRPr sz="4800">
                <a:solidFill>
                  <a:schemeClr val="bg1"/>
                </a:solidFill>
                <a:latin typeface="Font Awesome 5 Free Solid" panose="02000503000000000000" pitchFamily="50" charset="2"/>
              </a:defRPr>
            </a:lvl1pPr>
            <a:lvl2pPr marL="914354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2pPr>
            <a:lvl3pPr marL="1828709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3pPr>
            <a:lvl4pPr marL="2743063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4pPr>
            <a:lvl5pPr marL="3657417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5pPr>
          </a:lstStyle>
          <a:p>
            <a:pPr lvl="0"/>
            <a:r>
              <a:rPr lang="en-US" dirty="0"/>
              <a:t></a:t>
            </a:r>
          </a:p>
        </p:txBody>
      </p:sp>
    </p:spTree>
    <p:extLst>
      <p:ext uri="{BB962C8B-B14F-4D97-AF65-F5344CB8AC3E}">
        <p14:creationId xmlns:p14="http://schemas.microsoft.com/office/powerpoint/2010/main" val="29591731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with one column layou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72625" y="11898313"/>
            <a:ext cx="71913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E09A60F7-EEC2-4499-844E-8E35AC8BC615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42"/>
          </p:nvPr>
        </p:nvSpPr>
        <p:spPr>
          <a:xfrm>
            <a:off x="1396093" y="1102406"/>
            <a:ext cx="3204000" cy="86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Text Placeholder 11"/>
          <p:cNvSpPr>
            <a:spLocks noGrp="1"/>
          </p:cNvSpPr>
          <p:nvPr>
            <p:ph type="body" sz="quarter" idx="38" hasCustomPrompt="1"/>
          </p:nvPr>
        </p:nvSpPr>
        <p:spPr>
          <a:xfrm>
            <a:off x="12911138" y="5411858"/>
            <a:ext cx="7920037" cy="2880789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augue</a:t>
            </a:r>
            <a:r>
              <a:rPr lang="en-US" dirty="0"/>
              <a:t>, id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 </a:t>
            </a:r>
            <a:r>
              <a:rPr lang="en-US" dirty="0" err="1"/>
              <a:t>condimentum</a:t>
            </a:r>
            <a:r>
              <a:rPr lang="en-US" dirty="0"/>
              <a:t> in. </a:t>
            </a:r>
            <a:r>
              <a:rPr lang="en-US" dirty="0" err="1"/>
              <a:t>Morbi</a:t>
            </a:r>
            <a:r>
              <a:rPr lang="en-US" dirty="0"/>
              <a:t> et ipsum </a:t>
            </a:r>
            <a:r>
              <a:rPr lang="en-US" dirty="0" err="1"/>
              <a:t>rhoncus</a:t>
            </a:r>
            <a:r>
              <a:rPr lang="en-US" dirty="0"/>
              <a:t>, maximus </a:t>
            </a:r>
            <a:r>
              <a:rPr lang="en-US" dirty="0" err="1"/>
              <a:t>diam</a:t>
            </a:r>
            <a:r>
              <a:rPr lang="en-US" dirty="0"/>
              <a:t> vitae,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.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B440AA18-6D34-4CAE-AD24-F0C33AD3AC1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51238" y="4365006"/>
            <a:ext cx="8640762" cy="4653582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0" indent="0" algn="l">
              <a:spcBef>
                <a:spcPts val="0"/>
              </a:spcBef>
              <a:buNone/>
              <a:defRPr sz="11200" spc="-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Powering the future </a:t>
            </a:r>
            <a:br>
              <a:rPr lang="en-US" dirty="0"/>
            </a:br>
            <a:r>
              <a:rPr lang="en-US" dirty="0"/>
              <a:t>of finance</a:t>
            </a:r>
          </a:p>
        </p:txBody>
      </p:sp>
    </p:spTree>
    <p:extLst>
      <p:ext uri="{BB962C8B-B14F-4D97-AF65-F5344CB8AC3E}">
        <p14:creationId xmlns:p14="http://schemas.microsoft.com/office/powerpoint/2010/main" val="6263152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with one column layout and backgroun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43"/>
          </p:nvPr>
        </p:nvSpPr>
        <p:spPr>
          <a:xfrm>
            <a:off x="0" y="0"/>
            <a:ext cx="24382413" cy="13716000"/>
          </a:xfrm>
          <a:prstGeom prst="rect">
            <a:avLst/>
          </a:prstGeom>
          <a:pattFill prst="lgCheck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tIns="720000"/>
          <a:lstStyle>
            <a:lvl1pPr marL="0" indent="0" algn="ctr">
              <a:buNone/>
              <a:defRPr sz="3600"/>
            </a:lvl1pPr>
          </a:lstStyle>
          <a:p>
            <a:endParaRPr lang="en-US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72625" y="11898313"/>
            <a:ext cx="71913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E09A60F7-EEC2-4499-844E-8E35AC8BC615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42"/>
          </p:nvPr>
        </p:nvSpPr>
        <p:spPr>
          <a:xfrm>
            <a:off x="1396093" y="1102406"/>
            <a:ext cx="3204000" cy="86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Text Placeholder 11"/>
          <p:cNvSpPr>
            <a:spLocks noGrp="1"/>
          </p:cNvSpPr>
          <p:nvPr>
            <p:ph type="body" sz="quarter" idx="38" hasCustomPrompt="1"/>
          </p:nvPr>
        </p:nvSpPr>
        <p:spPr>
          <a:xfrm>
            <a:off x="12911138" y="5411858"/>
            <a:ext cx="7920037" cy="2880789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 err="1"/>
              <a:t>Vivamus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, </a:t>
            </a:r>
            <a:r>
              <a:rPr lang="en-US" dirty="0" err="1"/>
              <a:t>leo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imperdiet</a:t>
            </a:r>
            <a:r>
              <a:rPr lang="en-US" dirty="0"/>
              <a:t>,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 </a:t>
            </a:r>
            <a:r>
              <a:rPr lang="en-US" dirty="0" err="1"/>
              <a:t>tellus</a:t>
            </a:r>
            <a:r>
              <a:rPr lang="en-US" dirty="0"/>
              <a:t>, id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metus</a:t>
            </a:r>
            <a:r>
              <a:rPr lang="en-US" dirty="0"/>
              <a:t>.</a:t>
            </a:r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B440AA18-6D34-4CAE-AD24-F0C33AD3AC1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51238" y="4365006"/>
            <a:ext cx="8640762" cy="4653582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0" indent="0" algn="l">
              <a:spcBef>
                <a:spcPts val="0"/>
              </a:spcBef>
              <a:buNone/>
              <a:defRPr sz="11200" spc="-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 err="1"/>
              <a:t>Blockchain</a:t>
            </a:r>
            <a:r>
              <a:rPr lang="en-US" dirty="0"/>
              <a:t> is changing the world</a:t>
            </a:r>
          </a:p>
        </p:txBody>
      </p:sp>
    </p:spTree>
    <p:extLst>
      <p:ext uri="{BB962C8B-B14F-4D97-AF65-F5344CB8AC3E}">
        <p14:creationId xmlns:p14="http://schemas.microsoft.com/office/powerpoint/2010/main" val="31802555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with multi column layou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72625" y="11898313"/>
            <a:ext cx="71913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E09A60F7-EEC2-4499-844E-8E35AC8BC615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42"/>
          </p:nvPr>
        </p:nvSpPr>
        <p:spPr>
          <a:xfrm>
            <a:off x="1396093" y="1102406"/>
            <a:ext cx="3204000" cy="86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B440AA18-6D34-4CAE-AD24-F0C33AD3AC1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41849" y="3745044"/>
            <a:ext cx="12960350" cy="310238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spcBef>
                <a:spcPts val="0"/>
              </a:spcBef>
              <a:buNone/>
              <a:defRPr sz="11200" spc="-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The standard for cryptocurrency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43" hasCustomPrompt="1"/>
          </p:nvPr>
        </p:nvSpPr>
        <p:spPr>
          <a:xfrm>
            <a:off x="6441849" y="7568157"/>
            <a:ext cx="12960350" cy="2890293"/>
          </a:xfrm>
          <a:prstGeom prst="rect">
            <a:avLst/>
          </a:prstGeom>
        </p:spPr>
        <p:txBody>
          <a:bodyPr wrap="square" lIns="0" tIns="0" rIns="0" bIns="0" numCol="2" spcCol="720000" anchor="t">
            <a:no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Donec sagittis quis turpis at aliquet. Integer elit quam, elementum vulputate eros egestas. Aliquam volutpat varius ante. Phasellus pellentesque ligula sed </a:t>
            </a:r>
            <a:br>
              <a:rPr lang="pt-BR" dirty="0"/>
            </a:br>
            <a:r>
              <a:rPr lang="pt-BR" dirty="0"/>
              <a:t>mi vehicula dapibus.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904794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with multi column layout and backgroun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sz="quarter" idx="44"/>
          </p:nvPr>
        </p:nvSpPr>
        <p:spPr>
          <a:xfrm>
            <a:off x="0" y="0"/>
            <a:ext cx="24382413" cy="13716000"/>
          </a:xfrm>
          <a:prstGeom prst="rect">
            <a:avLst/>
          </a:prstGeom>
          <a:pattFill prst="lgCheck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tIns="720000"/>
          <a:lstStyle>
            <a:lvl1pPr marL="0" indent="0" algn="ctr">
              <a:buNone/>
              <a:defRPr sz="3600"/>
            </a:lvl1pPr>
          </a:lstStyle>
          <a:p>
            <a:endParaRPr lang="en-US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72625" y="11898313"/>
            <a:ext cx="71913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E09A60F7-EEC2-4499-844E-8E35AC8BC615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42"/>
          </p:nvPr>
        </p:nvSpPr>
        <p:spPr>
          <a:xfrm>
            <a:off x="1396093" y="1102406"/>
            <a:ext cx="3204000" cy="86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B440AA18-6D34-4CAE-AD24-F0C33AD3AC1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41849" y="3745044"/>
            <a:ext cx="12960351" cy="310238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spcBef>
                <a:spcPts val="0"/>
              </a:spcBef>
              <a:buNone/>
              <a:defRPr sz="11200" spc="-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The first global internet currency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43" hasCustomPrompt="1"/>
          </p:nvPr>
        </p:nvSpPr>
        <p:spPr>
          <a:xfrm>
            <a:off x="6441849" y="7568157"/>
            <a:ext cx="12960350" cy="2890293"/>
          </a:xfrm>
          <a:prstGeom prst="rect">
            <a:avLst/>
          </a:prstGeom>
        </p:spPr>
        <p:txBody>
          <a:bodyPr wrap="square" lIns="0" tIns="0" rIns="0" bIns="0" numCol="2" spcCol="720000" anchor="t">
            <a:no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Maecenas posuere, justo eu placerat porta, urna sapien faucibus tellus, quis varius augue dolor.</a:t>
            </a:r>
            <a:br>
              <a:rPr lang="pt-BR" dirty="0"/>
            </a:br>
            <a:br>
              <a:rPr lang="pt-BR" dirty="0"/>
            </a:br>
            <a:r>
              <a:rPr lang="pt-BR" dirty="0"/>
              <a:t>Fusce aliquet id neque ac cursus. Morbi tellus dui, porttitor a felis mattis, bibendum accumsan.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601923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72625" y="11898313"/>
            <a:ext cx="71913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E09A60F7-EEC2-4499-844E-8E35AC8BC615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0596498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9" r:id="rId7"/>
    <p:sldLayoutId id="2147483670" r:id="rId8"/>
    <p:sldLayoutId id="2147483671" r:id="rId9"/>
    <p:sldLayoutId id="2147483668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79" r:id="rId18"/>
    <p:sldLayoutId id="2147483680" r:id="rId19"/>
    <p:sldLayoutId id="2147483681" r:id="rId20"/>
    <p:sldLayoutId id="2147483682" r:id="rId21"/>
    <p:sldLayoutId id="2147483683" r:id="rId22"/>
    <p:sldLayoutId id="2147483684" r:id="rId23"/>
    <p:sldLayoutId id="2147483685" r:id="rId24"/>
    <p:sldLayoutId id="2147483686" r:id="rId25"/>
    <p:sldLayoutId id="2147483687" r:id="rId26"/>
    <p:sldLayoutId id="2147483688" r:id="rId27"/>
    <p:sldLayoutId id="2147483689" r:id="rId28"/>
    <p:sldLayoutId id="2147483690" r:id="rId29"/>
    <p:sldLayoutId id="2147483691" r:id="rId30"/>
    <p:sldLayoutId id="2147483692" r:id="rId31"/>
    <p:sldLayoutId id="2147483693" r:id="rId32"/>
    <p:sldLayoutId id="2147483694" r:id="rId33"/>
    <p:sldLayoutId id="2147483695" r:id="rId34"/>
    <p:sldLayoutId id="2147483696" r:id="rId35"/>
    <p:sldLayoutId id="2147483667" r:id="rId36"/>
    <p:sldLayoutId id="2147483697" r:id="rId37"/>
    <p:sldLayoutId id="2147483698" r:id="rId38"/>
    <p:sldLayoutId id="2147483699" r:id="rId39"/>
    <p:sldLayoutId id="2147483700" r:id="rId40"/>
    <p:sldLayoutId id="2147483701" r:id="rId41"/>
    <p:sldLayoutId id="2147483702" r:id="rId42"/>
    <p:sldLayoutId id="2147483703" r:id="rId43"/>
    <p:sldLayoutId id="2147483704" r:id="rId44"/>
    <p:sldLayoutId id="2147483705" r:id="rId45"/>
    <p:sldLayoutId id="2147483706" r:id="rId46"/>
    <p:sldLayoutId id="2147483707" r:id="rId47"/>
    <p:sldLayoutId id="2147483708" r:id="rId48"/>
    <p:sldLayoutId id="2147483709" r:id="rId49"/>
    <p:sldLayoutId id="2147483710" r:id="rId50"/>
    <p:sldLayoutId id="2147483711" r:id="rId51"/>
  </p:sldLayoutIdLst>
  <p:hf hdr="0" ftr="0" dt="0"/>
  <p:txStyles>
    <p:titleStyle>
      <a:lvl1pPr algn="l" defTabSz="1828709" rtl="0" eaLnBrk="1" latinLnBrk="0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77" indent="-457177" algn="l" defTabSz="1828709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531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5886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240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594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8949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303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7657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011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354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709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063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417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771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126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480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4834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320" userDrawn="1">
          <p15:clr>
            <a:srgbClr val="F26B43"/>
          </p15:clr>
        </p15:guide>
        <p15:guide id="2" pos="7680" userDrawn="1">
          <p15:clr>
            <a:srgbClr val="F26B43"/>
          </p15:clr>
        </p15:guide>
        <p15:guide id="3" pos="7226" userDrawn="1">
          <p15:clr>
            <a:srgbClr val="F26B43"/>
          </p15:clr>
        </p15:guide>
        <p15:guide id="4" pos="6772" userDrawn="1">
          <p15:clr>
            <a:srgbClr val="F26B43"/>
          </p15:clr>
        </p15:guide>
        <p15:guide id="5" pos="6319" userDrawn="1">
          <p15:clr>
            <a:srgbClr val="F26B43"/>
          </p15:clr>
        </p15:guide>
        <p15:guide id="6" pos="5865" userDrawn="1">
          <p15:clr>
            <a:srgbClr val="F26B43"/>
          </p15:clr>
        </p15:guide>
        <p15:guide id="7" pos="5412" userDrawn="1">
          <p15:clr>
            <a:srgbClr val="F26B43"/>
          </p15:clr>
        </p15:guide>
        <p15:guide id="8" pos="4958" userDrawn="1">
          <p15:clr>
            <a:srgbClr val="F26B43"/>
          </p15:clr>
        </p15:guide>
        <p15:guide id="9" pos="4504" userDrawn="1">
          <p15:clr>
            <a:srgbClr val="F26B43"/>
          </p15:clr>
        </p15:guide>
        <p15:guide id="10" pos="4051" userDrawn="1">
          <p15:clr>
            <a:srgbClr val="F26B43"/>
          </p15:clr>
        </p15:guide>
        <p15:guide id="11" pos="3597" userDrawn="1">
          <p15:clr>
            <a:srgbClr val="F26B43"/>
          </p15:clr>
        </p15:guide>
        <p15:guide id="12" pos="3144" userDrawn="1">
          <p15:clr>
            <a:srgbClr val="F26B43"/>
          </p15:clr>
        </p15:guide>
        <p15:guide id="13" pos="2690" userDrawn="1">
          <p15:clr>
            <a:srgbClr val="F26B43"/>
          </p15:clr>
        </p15:guide>
        <p15:guide id="14" pos="2236" userDrawn="1">
          <p15:clr>
            <a:srgbClr val="F26B43"/>
          </p15:clr>
        </p15:guide>
        <p15:guide id="15" pos="1783" userDrawn="1">
          <p15:clr>
            <a:srgbClr val="F26B43"/>
          </p15:clr>
        </p15:guide>
        <p15:guide id="16" pos="1329" userDrawn="1">
          <p15:clr>
            <a:srgbClr val="F26B43"/>
          </p15:clr>
        </p15:guide>
        <p15:guide id="17" pos="876" userDrawn="1">
          <p15:clr>
            <a:srgbClr val="F26B43"/>
          </p15:clr>
        </p15:guide>
        <p15:guide id="18" pos="422" userDrawn="1">
          <p15:clr>
            <a:srgbClr val="F26B43"/>
          </p15:clr>
        </p15:guide>
        <p15:guide id="19" pos="649" userDrawn="1">
          <p15:clr>
            <a:srgbClr val="F26B43"/>
          </p15:clr>
        </p15:guide>
        <p15:guide id="20" pos="8133" userDrawn="1">
          <p15:clr>
            <a:srgbClr val="F26B43"/>
          </p15:clr>
        </p15:guide>
        <p15:guide id="21" pos="8587" userDrawn="1">
          <p15:clr>
            <a:srgbClr val="F26B43"/>
          </p15:clr>
        </p15:guide>
        <p15:guide id="22" pos="9040" userDrawn="1">
          <p15:clr>
            <a:srgbClr val="F26B43"/>
          </p15:clr>
        </p15:guide>
        <p15:guide id="23" pos="9494" userDrawn="1">
          <p15:clr>
            <a:srgbClr val="F26B43"/>
          </p15:clr>
        </p15:guide>
        <p15:guide id="24" pos="9947" userDrawn="1">
          <p15:clr>
            <a:srgbClr val="F26B43"/>
          </p15:clr>
        </p15:guide>
        <p15:guide id="25" pos="10401" userDrawn="1">
          <p15:clr>
            <a:srgbClr val="F26B43"/>
          </p15:clr>
        </p15:guide>
        <p15:guide id="26" pos="10855" userDrawn="1">
          <p15:clr>
            <a:srgbClr val="F26B43"/>
          </p15:clr>
        </p15:guide>
        <p15:guide id="27" pos="11308" userDrawn="1">
          <p15:clr>
            <a:srgbClr val="F26B43"/>
          </p15:clr>
        </p15:guide>
        <p15:guide id="28" pos="11762" userDrawn="1">
          <p15:clr>
            <a:srgbClr val="F26B43"/>
          </p15:clr>
        </p15:guide>
        <p15:guide id="29" pos="12215" userDrawn="1">
          <p15:clr>
            <a:srgbClr val="F26B43"/>
          </p15:clr>
        </p15:guide>
        <p15:guide id="30" pos="12669" userDrawn="1">
          <p15:clr>
            <a:srgbClr val="F26B43"/>
          </p15:clr>
        </p15:guide>
        <p15:guide id="31" pos="13123" userDrawn="1">
          <p15:clr>
            <a:srgbClr val="F26B43"/>
          </p15:clr>
        </p15:guide>
        <p15:guide id="32" pos="13576" userDrawn="1">
          <p15:clr>
            <a:srgbClr val="F26B43"/>
          </p15:clr>
        </p15:guide>
        <p15:guide id="33" pos="14030" userDrawn="1">
          <p15:clr>
            <a:srgbClr val="F26B43"/>
          </p15:clr>
        </p15:guide>
        <p15:guide id="34" pos="14483" userDrawn="1">
          <p15:clr>
            <a:srgbClr val="F26B43"/>
          </p15:clr>
        </p15:guide>
        <p15:guide id="35" pos="14937" userDrawn="1">
          <p15:clr>
            <a:srgbClr val="F26B43"/>
          </p15:clr>
        </p15:guide>
        <p15:guide id="36" pos="14710" userDrawn="1">
          <p15:clr>
            <a:srgbClr val="F26B43"/>
          </p15:clr>
        </p15:guide>
        <p15:guide id="37" orient="horz" pos="3866" userDrawn="1">
          <p15:clr>
            <a:srgbClr val="F26B43"/>
          </p15:clr>
        </p15:guide>
        <p15:guide id="38" orient="horz" pos="3413" userDrawn="1">
          <p15:clr>
            <a:srgbClr val="F26B43"/>
          </p15:clr>
        </p15:guide>
        <p15:guide id="39" orient="horz" pos="2959" userDrawn="1">
          <p15:clr>
            <a:srgbClr val="F26B43"/>
          </p15:clr>
        </p15:guide>
        <p15:guide id="40" orient="horz" pos="2506" userDrawn="1">
          <p15:clr>
            <a:srgbClr val="F26B43"/>
          </p15:clr>
        </p15:guide>
        <p15:guide id="41" orient="horz" pos="2052" userDrawn="1">
          <p15:clr>
            <a:srgbClr val="F26B43"/>
          </p15:clr>
        </p15:guide>
        <p15:guide id="42" orient="horz" pos="1598" userDrawn="1">
          <p15:clr>
            <a:srgbClr val="F26B43"/>
          </p15:clr>
        </p15:guide>
        <p15:guide id="43" orient="horz" pos="1145" userDrawn="1">
          <p15:clr>
            <a:srgbClr val="F26B43"/>
          </p15:clr>
        </p15:guide>
        <p15:guide id="44" orient="horz" pos="691" userDrawn="1">
          <p15:clr>
            <a:srgbClr val="F26B43"/>
          </p15:clr>
        </p15:guide>
        <p15:guide id="45" orient="horz" pos="238" userDrawn="1">
          <p15:clr>
            <a:srgbClr val="F26B43"/>
          </p15:clr>
        </p15:guide>
        <p15:guide id="46" orient="horz" pos="464" userDrawn="1">
          <p15:clr>
            <a:srgbClr val="F26B43"/>
          </p15:clr>
        </p15:guide>
        <p15:guide id="47" orient="horz" pos="4774" userDrawn="1">
          <p15:clr>
            <a:srgbClr val="F26B43"/>
          </p15:clr>
        </p15:guide>
        <p15:guide id="48" orient="horz" pos="5227" userDrawn="1">
          <p15:clr>
            <a:srgbClr val="F26B43"/>
          </p15:clr>
        </p15:guide>
        <p15:guide id="49" orient="horz" pos="5681" userDrawn="1">
          <p15:clr>
            <a:srgbClr val="F26B43"/>
          </p15:clr>
        </p15:guide>
        <p15:guide id="50" orient="horz" pos="6134" userDrawn="1">
          <p15:clr>
            <a:srgbClr val="F26B43"/>
          </p15:clr>
        </p15:guide>
        <p15:guide id="51" orient="horz" pos="6588" userDrawn="1">
          <p15:clr>
            <a:srgbClr val="F26B43"/>
          </p15:clr>
        </p15:guide>
        <p15:guide id="52" orient="horz" pos="7042" userDrawn="1">
          <p15:clr>
            <a:srgbClr val="F26B43"/>
          </p15:clr>
        </p15:guide>
        <p15:guide id="53" orient="horz" pos="7495" userDrawn="1">
          <p15:clr>
            <a:srgbClr val="F26B43"/>
          </p15:clr>
        </p15:guide>
        <p15:guide id="54" orient="horz" pos="7949" userDrawn="1">
          <p15:clr>
            <a:srgbClr val="F26B43"/>
          </p15:clr>
        </p15:guide>
        <p15:guide id="55" orient="horz" pos="8176" userDrawn="1">
          <p15:clr>
            <a:srgbClr val="F26B43"/>
          </p15:clr>
        </p15:guide>
        <p15:guide id="56" orient="horz" pos="840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7165025" y="1106847"/>
            <a:ext cx="10080000" cy="10080000"/>
            <a:chOff x="7165025" y="1106847"/>
            <a:chExt cx="10080000" cy="10080000"/>
          </a:xfrm>
        </p:grpSpPr>
        <p:sp>
          <p:nvSpPr>
            <p:cNvPr id="6" name="Oval 5"/>
            <p:cNvSpPr/>
            <p:nvPr/>
          </p:nvSpPr>
          <p:spPr>
            <a:xfrm>
              <a:off x="7165025" y="1106847"/>
              <a:ext cx="10080000" cy="10080000"/>
            </a:xfrm>
            <a:prstGeom prst="ellipse">
              <a:avLst/>
            </a:prstGeom>
            <a:solidFill>
              <a:schemeClr val="tx2">
                <a:lumMod val="10000"/>
                <a:lumOff val="90000"/>
                <a:alpha val="6000"/>
              </a:schemeClr>
            </a:solidFill>
            <a:ln w="25400">
              <a:solidFill>
                <a:schemeClr val="bg2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</a:t>
              </a:r>
            </a:p>
          </p:txBody>
        </p:sp>
        <p:grpSp>
          <p:nvGrpSpPr>
            <p:cNvPr id="23" name="Group 22"/>
            <p:cNvGrpSpPr/>
            <p:nvPr/>
          </p:nvGrpSpPr>
          <p:grpSpPr>
            <a:xfrm>
              <a:off x="7885025" y="1826847"/>
              <a:ext cx="8640000" cy="8640000"/>
              <a:chOff x="2667000" y="3175"/>
              <a:chExt cx="6858001" cy="6854826"/>
            </a:xfrm>
            <a:solidFill>
              <a:schemeClr val="bg1"/>
            </a:solidFill>
          </p:grpSpPr>
          <p:sp>
            <p:nvSpPr>
              <p:cNvPr id="24" name="Oval 5"/>
              <p:cNvSpPr>
                <a:spLocks noChangeArrowheads="1"/>
              </p:cNvSpPr>
              <p:nvPr/>
            </p:nvSpPr>
            <p:spPr bwMode="auto">
              <a:xfrm>
                <a:off x="6067425" y="3175"/>
                <a:ext cx="60325" cy="603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" name="Oval 6"/>
              <p:cNvSpPr>
                <a:spLocks noChangeArrowheads="1"/>
              </p:cNvSpPr>
              <p:nvPr/>
            </p:nvSpPr>
            <p:spPr bwMode="auto">
              <a:xfrm>
                <a:off x="6067425" y="6796088"/>
                <a:ext cx="60325" cy="6191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" name="Oval 7"/>
              <p:cNvSpPr>
                <a:spLocks noChangeArrowheads="1"/>
              </p:cNvSpPr>
              <p:nvPr/>
            </p:nvSpPr>
            <p:spPr bwMode="auto">
              <a:xfrm>
                <a:off x="2667000" y="3398838"/>
                <a:ext cx="61913" cy="603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" name="Oval 8"/>
              <p:cNvSpPr>
                <a:spLocks noChangeArrowheads="1"/>
              </p:cNvSpPr>
              <p:nvPr/>
            </p:nvSpPr>
            <p:spPr bwMode="auto">
              <a:xfrm>
                <a:off x="9463088" y="3398838"/>
                <a:ext cx="61913" cy="603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" name="Freeform 9"/>
              <p:cNvSpPr>
                <a:spLocks/>
              </p:cNvSpPr>
              <p:nvPr/>
            </p:nvSpPr>
            <p:spPr bwMode="auto">
              <a:xfrm>
                <a:off x="8466138" y="995363"/>
                <a:ext cx="65088" cy="66675"/>
              </a:xfrm>
              <a:custGeom>
                <a:avLst/>
                <a:gdLst>
                  <a:gd name="T0" fmla="*/ 22 w 26"/>
                  <a:gd name="T1" fmla="*/ 22 h 26"/>
                  <a:gd name="T2" fmla="*/ 5 w 26"/>
                  <a:gd name="T3" fmla="*/ 22 h 26"/>
                  <a:gd name="T4" fmla="*/ 5 w 26"/>
                  <a:gd name="T5" fmla="*/ 5 h 26"/>
                  <a:gd name="T6" fmla="*/ 22 w 26"/>
                  <a:gd name="T7" fmla="*/ 5 h 26"/>
                  <a:gd name="T8" fmla="*/ 22 w 26"/>
                  <a:gd name="T9" fmla="*/ 22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26">
                    <a:moveTo>
                      <a:pt x="22" y="22"/>
                    </a:moveTo>
                    <a:cubicBezTo>
                      <a:pt x="17" y="26"/>
                      <a:pt x="9" y="26"/>
                      <a:pt x="5" y="22"/>
                    </a:cubicBezTo>
                    <a:cubicBezTo>
                      <a:pt x="0" y="17"/>
                      <a:pt x="0" y="9"/>
                      <a:pt x="5" y="5"/>
                    </a:cubicBezTo>
                    <a:cubicBezTo>
                      <a:pt x="9" y="0"/>
                      <a:pt x="17" y="0"/>
                      <a:pt x="22" y="5"/>
                    </a:cubicBezTo>
                    <a:cubicBezTo>
                      <a:pt x="26" y="9"/>
                      <a:pt x="26" y="17"/>
                      <a:pt x="22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" name="Freeform 10"/>
              <p:cNvSpPr>
                <a:spLocks/>
              </p:cNvSpPr>
              <p:nvPr/>
            </p:nvSpPr>
            <p:spPr bwMode="auto">
              <a:xfrm>
                <a:off x="3660775" y="5799138"/>
                <a:ext cx="66675" cy="66675"/>
              </a:xfrm>
              <a:custGeom>
                <a:avLst/>
                <a:gdLst>
                  <a:gd name="T0" fmla="*/ 22 w 26"/>
                  <a:gd name="T1" fmla="*/ 21 h 26"/>
                  <a:gd name="T2" fmla="*/ 5 w 26"/>
                  <a:gd name="T3" fmla="*/ 21 h 26"/>
                  <a:gd name="T4" fmla="*/ 5 w 26"/>
                  <a:gd name="T5" fmla="*/ 4 h 26"/>
                  <a:gd name="T6" fmla="*/ 22 w 26"/>
                  <a:gd name="T7" fmla="*/ 4 h 26"/>
                  <a:gd name="T8" fmla="*/ 22 w 26"/>
                  <a:gd name="T9" fmla="*/ 2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26">
                    <a:moveTo>
                      <a:pt x="22" y="21"/>
                    </a:moveTo>
                    <a:cubicBezTo>
                      <a:pt x="17" y="26"/>
                      <a:pt x="10" y="26"/>
                      <a:pt x="5" y="21"/>
                    </a:cubicBezTo>
                    <a:cubicBezTo>
                      <a:pt x="0" y="17"/>
                      <a:pt x="0" y="9"/>
                      <a:pt x="5" y="4"/>
                    </a:cubicBezTo>
                    <a:cubicBezTo>
                      <a:pt x="10" y="0"/>
                      <a:pt x="17" y="0"/>
                      <a:pt x="22" y="4"/>
                    </a:cubicBezTo>
                    <a:cubicBezTo>
                      <a:pt x="26" y="9"/>
                      <a:pt x="26" y="17"/>
                      <a:pt x="22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" name="Freeform 11"/>
              <p:cNvSpPr>
                <a:spLocks/>
              </p:cNvSpPr>
              <p:nvPr/>
            </p:nvSpPr>
            <p:spPr bwMode="auto">
              <a:xfrm>
                <a:off x="3660775" y="995363"/>
                <a:ext cx="66675" cy="66675"/>
              </a:xfrm>
              <a:custGeom>
                <a:avLst/>
                <a:gdLst>
                  <a:gd name="T0" fmla="*/ 22 w 26"/>
                  <a:gd name="T1" fmla="*/ 5 h 26"/>
                  <a:gd name="T2" fmla="*/ 22 w 26"/>
                  <a:gd name="T3" fmla="*/ 22 h 26"/>
                  <a:gd name="T4" fmla="*/ 5 w 26"/>
                  <a:gd name="T5" fmla="*/ 22 h 26"/>
                  <a:gd name="T6" fmla="*/ 5 w 26"/>
                  <a:gd name="T7" fmla="*/ 5 h 26"/>
                  <a:gd name="T8" fmla="*/ 22 w 26"/>
                  <a:gd name="T9" fmla="*/ 5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26">
                    <a:moveTo>
                      <a:pt x="22" y="5"/>
                    </a:moveTo>
                    <a:cubicBezTo>
                      <a:pt x="26" y="9"/>
                      <a:pt x="26" y="17"/>
                      <a:pt x="22" y="22"/>
                    </a:cubicBezTo>
                    <a:cubicBezTo>
                      <a:pt x="17" y="26"/>
                      <a:pt x="10" y="26"/>
                      <a:pt x="5" y="22"/>
                    </a:cubicBezTo>
                    <a:cubicBezTo>
                      <a:pt x="0" y="17"/>
                      <a:pt x="0" y="9"/>
                      <a:pt x="5" y="5"/>
                    </a:cubicBezTo>
                    <a:cubicBezTo>
                      <a:pt x="10" y="0"/>
                      <a:pt x="17" y="0"/>
                      <a:pt x="22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" name="Freeform 12"/>
              <p:cNvSpPr>
                <a:spLocks/>
              </p:cNvSpPr>
              <p:nvPr/>
            </p:nvSpPr>
            <p:spPr bwMode="auto">
              <a:xfrm>
                <a:off x="8466138" y="5799138"/>
                <a:ext cx="65088" cy="66675"/>
              </a:xfrm>
              <a:custGeom>
                <a:avLst/>
                <a:gdLst>
                  <a:gd name="T0" fmla="*/ 22 w 26"/>
                  <a:gd name="T1" fmla="*/ 4 h 26"/>
                  <a:gd name="T2" fmla="*/ 22 w 26"/>
                  <a:gd name="T3" fmla="*/ 21 h 26"/>
                  <a:gd name="T4" fmla="*/ 5 w 26"/>
                  <a:gd name="T5" fmla="*/ 21 h 26"/>
                  <a:gd name="T6" fmla="*/ 5 w 26"/>
                  <a:gd name="T7" fmla="*/ 4 h 26"/>
                  <a:gd name="T8" fmla="*/ 22 w 26"/>
                  <a:gd name="T9" fmla="*/ 4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26">
                    <a:moveTo>
                      <a:pt x="22" y="4"/>
                    </a:moveTo>
                    <a:cubicBezTo>
                      <a:pt x="26" y="9"/>
                      <a:pt x="26" y="17"/>
                      <a:pt x="22" y="21"/>
                    </a:cubicBezTo>
                    <a:cubicBezTo>
                      <a:pt x="17" y="26"/>
                      <a:pt x="9" y="26"/>
                      <a:pt x="5" y="21"/>
                    </a:cubicBezTo>
                    <a:cubicBezTo>
                      <a:pt x="0" y="17"/>
                      <a:pt x="0" y="9"/>
                      <a:pt x="5" y="4"/>
                    </a:cubicBezTo>
                    <a:cubicBezTo>
                      <a:pt x="9" y="0"/>
                      <a:pt x="17" y="0"/>
                      <a:pt x="2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" name="Freeform 13"/>
              <p:cNvSpPr>
                <a:spLocks/>
              </p:cNvSpPr>
              <p:nvPr/>
            </p:nvSpPr>
            <p:spPr bwMode="auto">
              <a:xfrm>
                <a:off x="2922588" y="2093913"/>
                <a:ext cx="69850" cy="71438"/>
              </a:xfrm>
              <a:custGeom>
                <a:avLst/>
                <a:gdLst>
                  <a:gd name="T0" fmla="*/ 18 w 27"/>
                  <a:gd name="T1" fmla="*/ 3 h 28"/>
                  <a:gd name="T2" fmla="*/ 25 w 27"/>
                  <a:gd name="T3" fmla="*/ 19 h 28"/>
                  <a:gd name="T4" fmla="*/ 9 w 27"/>
                  <a:gd name="T5" fmla="*/ 25 h 28"/>
                  <a:gd name="T6" fmla="*/ 3 w 27"/>
                  <a:gd name="T7" fmla="*/ 9 h 28"/>
                  <a:gd name="T8" fmla="*/ 18 w 27"/>
                  <a:gd name="T9" fmla="*/ 3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28">
                    <a:moveTo>
                      <a:pt x="18" y="3"/>
                    </a:moveTo>
                    <a:cubicBezTo>
                      <a:pt x="24" y="5"/>
                      <a:pt x="27" y="12"/>
                      <a:pt x="25" y="19"/>
                    </a:cubicBezTo>
                    <a:cubicBezTo>
                      <a:pt x="22" y="25"/>
                      <a:pt x="15" y="28"/>
                      <a:pt x="9" y="25"/>
                    </a:cubicBezTo>
                    <a:cubicBezTo>
                      <a:pt x="3" y="22"/>
                      <a:pt x="0" y="15"/>
                      <a:pt x="3" y="9"/>
                    </a:cubicBezTo>
                    <a:cubicBezTo>
                      <a:pt x="5" y="3"/>
                      <a:pt x="12" y="0"/>
                      <a:pt x="18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" name="Freeform 14"/>
              <p:cNvSpPr>
                <a:spLocks/>
              </p:cNvSpPr>
              <p:nvPr/>
            </p:nvSpPr>
            <p:spPr bwMode="auto">
              <a:xfrm>
                <a:off x="9199563" y="4694238"/>
                <a:ext cx="69850" cy="69850"/>
              </a:xfrm>
              <a:custGeom>
                <a:avLst/>
                <a:gdLst>
                  <a:gd name="T0" fmla="*/ 18 w 27"/>
                  <a:gd name="T1" fmla="*/ 3 h 27"/>
                  <a:gd name="T2" fmla="*/ 25 w 27"/>
                  <a:gd name="T3" fmla="*/ 18 h 27"/>
                  <a:gd name="T4" fmla="*/ 9 w 27"/>
                  <a:gd name="T5" fmla="*/ 25 h 27"/>
                  <a:gd name="T6" fmla="*/ 3 w 27"/>
                  <a:gd name="T7" fmla="*/ 9 h 27"/>
                  <a:gd name="T8" fmla="*/ 18 w 27"/>
                  <a:gd name="T9" fmla="*/ 3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27">
                    <a:moveTo>
                      <a:pt x="18" y="3"/>
                    </a:moveTo>
                    <a:cubicBezTo>
                      <a:pt x="24" y="5"/>
                      <a:pt x="27" y="12"/>
                      <a:pt x="25" y="18"/>
                    </a:cubicBezTo>
                    <a:cubicBezTo>
                      <a:pt x="22" y="25"/>
                      <a:pt x="15" y="27"/>
                      <a:pt x="9" y="25"/>
                    </a:cubicBezTo>
                    <a:cubicBezTo>
                      <a:pt x="3" y="22"/>
                      <a:pt x="0" y="15"/>
                      <a:pt x="3" y="9"/>
                    </a:cubicBezTo>
                    <a:cubicBezTo>
                      <a:pt x="5" y="3"/>
                      <a:pt x="12" y="0"/>
                      <a:pt x="18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" name="Freeform 15"/>
              <p:cNvSpPr>
                <a:spLocks/>
              </p:cNvSpPr>
              <p:nvPr/>
            </p:nvSpPr>
            <p:spPr bwMode="auto">
              <a:xfrm>
                <a:off x="4762500" y="257175"/>
                <a:ext cx="69850" cy="69850"/>
              </a:xfrm>
              <a:custGeom>
                <a:avLst/>
                <a:gdLst>
                  <a:gd name="T0" fmla="*/ 24 w 27"/>
                  <a:gd name="T1" fmla="*/ 9 h 27"/>
                  <a:gd name="T2" fmla="*/ 18 w 27"/>
                  <a:gd name="T3" fmla="*/ 25 h 27"/>
                  <a:gd name="T4" fmla="*/ 2 w 27"/>
                  <a:gd name="T5" fmla="*/ 18 h 27"/>
                  <a:gd name="T6" fmla="*/ 9 w 27"/>
                  <a:gd name="T7" fmla="*/ 2 h 27"/>
                  <a:gd name="T8" fmla="*/ 24 w 27"/>
                  <a:gd name="T9" fmla="*/ 9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27">
                    <a:moveTo>
                      <a:pt x="24" y="9"/>
                    </a:moveTo>
                    <a:cubicBezTo>
                      <a:pt x="27" y="15"/>
                      <a:pt x="24" y="22"/>
                      <a:pt x="18" y="25"/>
                    </a:cubicBezTo>
                    <a:cubicBezTo>
                      <a:pt x="12" y="27"/>
                      <a:pt x="5" y="24"/>
                      <a:pt x="2" y="18"/>
                    </a:cubicBezTo>
                    <a:cubicBezTo>
                      <a:pt x="0" y="12"/>
                      <a:pt x="3" y="5"/>
                      <a:pt x="9" y="2"/>
                    </a:cubicBezTo>
                    <a:cubicBezTo>
                      <a:pt x="15" y="0"/>
                      <a:pt x="22" y="3"/>
                      <a:pt x="24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" name="Freeform 16"/>
              <p:cNvSpPr>
                <a:spLocks/>
              </p:cNvSpPr>
              <p:nvPr/>
            </p:nvSpPr>
            <p:spPr bwMode="auto">
              <a:xfrm>
                <a:off x="7362825" y="6534150"/>
                <a:ext cx="69850" cy="68263"/>
              </a:xfrm>
              <a:custGeom>
                <a:avLst/>
                <a:gdLst>
                  <a:gd name="T0" fmla="*/ 24 w 27"/>
                  <a:gd name="T1" fmla="*/ 9 h 27"/>
                  <a:gd name="T2" fmla="*/ 18 w 27"/>
                  <a:gd name="T3" fmla="*/ 24 h 27"/>
                  <a:gd name="T4" fmla="*/ 2 w 27"/>
                  <a:gd name="T5" fmla="*/ 18 h 27"/>
                  <a:gd name="T6" fmla="*/ 9 w 27"/>
                  <a:gd name="T7" fmla="*/ 2 h 27"/>
                  <a:gd name="T8" fmla="*/ 24 w 27"/>
                  <a:gd name="T9" fmla="*/ 9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27">
                    <a:moveTo>
                      <a:pt x="24" y="9"/>
                    </a:moveTo>
                    <a:cubicBezTo>
                      <a:pt x="27" y="15"/>
                      <a:pt x="24" y="22"/>
                      <a:pt x="18" y="24"/>
                    </a:cubicBezTo>
                    <a:cubicBezTo>
                      <a:pt x="12" y="27"/>
                      <a:pt x="5" y="24"/>
                      <a:pt x="2" y="18"/>
                    </a:cubicBezTo>
                    <a:cubicBezTo>
                      <a:pt x="0" y="12"/>
                      <a:pt x="2" y="5"/>
                      <a:pt x="9" y="2"/>
                    </a:cubicBezTo>
                    <a:cubicBezTo>
                      <a:pt x="15" y="0"/>
                      <a:pt x="22" y="3"/>
                      <a:pt x="24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" name="Freeform 17"/>
              <p:cNvSpPr>
                <a:spLocks/>
              </p:cNvSpPr>
              <p:nvPr/>
            </p:nvSpPr>
            <p:spPr bwMode="auto">
              <a:xfrm>
                <a:off x="7362825" y="257175"/>
                <a:ext cx="69850" cy="69850"/>
              </a:xfrm>
              <a:custGeom>
                <a:avLst/>
                <a:gdLst>
                  <a:gd name="T0" fmla="*/ 24 w 27"/>
                  <a:gd name="T1" fmla="*/ 18 h 27"/>
                  <a:gd name="T2" fmla="*/ 9 w 27"/>
                  <a:gd name="T3" fmla="*/ 25 h 27"/>
                  <a:gd name="T4" fmla="*/ 2 w 27"/>
                  <a:gd name="T5" fmla="*/ 9 h 27"/>
                  <a:gd name="T6" fmla="*/ 18 w 27"/>
                  <a:gd name="T7" fmla="*/ 2 h 27"/>
                  <a:gd name="T8" fmla="*/ 24 w 27"/>
                  <a:gd name="T9" fmla="*/ 18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27">
                    <a:moveTo>
                      <a:pt x="24" y="18"/>
                    </a:moveTo>
                    <a:cubicBezTo>
                      <a:pt x="22" y="24"/>
                      <a:pt x="15" y="27"/>
                      <a:pt x="9" y="25"/>
                    </a:cubicBezTo>
                    <a:cubicBezTo>
                      <a:pt x="2" y="22"/>
                      <a:pt x="0" y="15"/>
                      <a:pt x="2" y="9"/>
                    </a:cubicBezTo>
                    <a:cubicBezTo>
                      <a:pt x="5" y="3"/>
                      <a:pt x="12" y="0"/>
                      <a:pt x="18" y="2"/>
                    </a:cubicBezTo>
                    <a:cubicBezTo>
                      <a:pt x="24" y="5"/>
                      <a:pt x="27" y="12"/>
                      <a:pt x="24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" name="Freeform 18"/>
              <p:cNvSpPr>
                <a:spLocks/>
              </p:cNvSpPr>
              <p:nvPr/>
            </p:nvSpPr>
            <p:spPr bwMode="auto">
              <a:xfrm>
                <a:off x="4762500" y="6534150"/>
                <a:ext cx="69850" cy="68263"/>
              </a:xfrm>
              <a:custGeom>
                <a:avLst/>
                <a:gdLst>
                  <a:gd name="T0" fmla="*/ 24 w 27"/>
                  <a:gd name="T1" fmla="*/ 18 h 27"/>
                  <a:gd name="T2" fmla="*/ 9 w 27"/>
                  <a:gd name="T3" fmla="*/ 24 h 27"/>
                  <a:gd name="T4" fmla="*/ 2 w 27"/>
                  <a:gd name="T5" fmla="*/ 9 h 27"/>
                  <a:gd name="T6" fmla="*/ 18 w 27"/>
                  <a:gd name="T7" fmla="*/ 2 h 27"/>
                  <a:gd name="T8" fmla="*/ 24 w 27"/>
                  <a:gd name="T9" fmla="*/ 18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27">
                    <a:moveTo>
                      <a:pt x="24" y="18"/>
                    </a:moveTo>
                    <a:cubicBezTo>
                      <a:pt x="22" y="24"/>
                      <a:pt x="15" y="27"/>
                      <a:pt x="9" y="24"/>
                    </a:cubicBezTo>
                    <a:cubicBezTo>
                      <a:pt x="3" y="22"/>
                      <a:pt x="0" y="15"/>
                      <a:pt x="2" y="9"/>
                    </a:cubicBezTo>
                    <a:cubicBezTo>
                      <a:pt x="5" y="3"/>
                      <a:pt x="12" y="0"/>
                      <a:pt x="18" y="2"/>
                    </a:cubicBezTo>
                    <a:cubicBezTo>
                      <a:pt x="24" y="5"/>
                      <a:pt x="27" y="12"/>
                      <a:pt x="24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" name="Freeform 19"/>
              <p:cNvSpPr>
                <a:spLocks/>
              </p:cNvSpPr>
              <p:nvPr/>
            </p:nvSpPr>
            <p:spPr bwMode="auto">
              <a:xfrm>
                <a:off x="9199563" y="2093913"/>
                <a:ext cx="69850" cy="71438"/>
              </a:xfrm>
              <a:custGeom>
                <a:avLst/>
                <a:gdLst>
                  <a:gd name="T0" fmla="*/ 18 w 27"/>
                  <a:gd name="T1" fmla="*/ 25 h 28"/>
                  <a:gd name="T2" fmla="*/ 3 w 27"/>
                  <a:gd name="T3" fmla="*/ 19 h 28"/>
                  <a:gd name="T4" fmla="*/ 9 w 27"/>
                  <a:gd name="T5" fmla="*/ 3 h 28"/>
                  <a:gd name="T6" fmla="*/ 25 w 27"/>
                  <a:gd name="T7" fmla="*/ 9 h 28"/>
                  <a:gd name="T8" fmla="*/ 18 w 27"/>
                  <a:gd name="T9" fmla="*/ 25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28">
                    <a:moveTo>
                      <a:pt x="18" y="25"/>
                    </a:moveTo>
                    <a:cubicBezTo>
                      <a:pt x="12" y="28"/>
                      <a:pt x="5" y="25"/>
                      <a:pt x="3" y="19"/>
                    </a:cubicBezTo>
                    <a:cubicBezTo>
                      <a:pt x="0" y="12"/>
                      <a:pt x="3" y="5"/>
                      <a:pt x="9" y="3"/>
                    </a:cubicBezTo>
                    <a:cubicBezTo>
                      <a:pt x="15" y="0"/>
                      <a:pt x="22" y="3"/>
                      <a:pt x="25" y="9"/>
                    </a:cubicBezTo>
                    <a:cubicBezTo>
                      <a:pt x="27" y="15"/>
                      <a:pt x="24" y="22"/>
                      <a:pt x="18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" name="Freeform 20"/>
              <p:cNvSpPr>
                <a:spLocks/>
              </p:cNvSpPr>
              <p:nvPr/>
            </p:nvSpPr>
            <p:spPr bwMode="auto">
              <a:xfrm>
                <a:off x="2922588" y="4694238"/>
                <a:ext cx="69850" cy="69850"/>
              </a:xfrm>
              <a:custGeom>
                <a:avLst/>
                <a:gdLst>
                  <a:gd name="T0" fmla="*/ 18 w 27"/>
                  <a:gd name="T1" fmla="*/ 25 h 27"/>
                  <a:gd name="T2" fmla="*/ 3 w 27"/>
                  <a:gd name="T3" fmla="*/ 18 h 27"/>
                  <a:gd name="T4" fmla="*/ 9 w 27"/>
                  <a:gd name="T5" fmla="*/ 3 h 27"/>
                  <a:gd name="T6" fmla="*/ 25 w 27"/>
                  <a:gd name="T7" fmla="*/ 9 h 27"/>
                  <a:gd name="T8" fmla="*/ 18 w 27"/>
                  <a:gd name="T9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27">
                    <a:moveTo>
                      <a:pt x="18" y="25"/>
                    </a:moveTo>
                    <a:cubicBezTo>
                      <a:pt x="12" y="27"/>
                      <a:pt x="5" y="25"/>
                      <a:pt x="3" y="18"/>
                    </a:cubicBezTo>
                    <a:cubicBezTo>
                      <a:pt x="0" y="12"/>
                      <a:pt x="3" y="5"/>
                      <a:pt x="9" y="3"/>
                    </a:cubicBezTo>
                    <a:cubicBezTo>
                      <a:pt x="15" y="0"/>
                      <a:pt x="22" y="3"/>
                      <a:pt x="25" y="9"/>
                    </a:cubicBezTo>
                    <a:cubicBezTo>
                      <a:pt x="27" y="15"/>
                      <a:pt x="24" y="22"/>
                      <a:pt x="18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5" name="Arc 24"/>
            <p:cNvSpPr/>
            <p:nvPr/>
          </p:nvSpPr>
          <p:spPr>
            <a:xfrm rot="-2700000">
              <a:off x="7255025" y="1196847"/>
              <a:ext cx="9900000" cy="9900000"/>
            </a:xfrm>
            <a:prstGeom prst="arc">
              <a:avLst>
                <a:gd name="adj1" fmla="val 15614872"/>
                <a:gd name="adj2" fmla="val 609268"/>
              </a:avLst>
            </a:prstGeom>
            <a:ln w="1524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Arc 25"/>
            <p:cNvSpPr/>
            <p:nvPr/>
          </p:nvSpPr>
          <p:spPr>
            <a:xfrm rot="9900000">
              <a:off x="7255025" y="1196847"/>
              <a:ext cx="9900000" cy="9900000"/>
            </a:xfrm>
            <a:prstGeom prst="arc">
              <a:avLst>
                <a:gd name="adj1" fmla="val 13207842"/>
                <a:gd name="adj2" fmla="val 20994969"/>
              </a:avLst>
            </a:prstGeom>
            <a:ln w="1524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 Placeholder 11"/>
          <p:cNvSpPr>
            <a:spLocks noGrp="1"/>
          </p:cNvSpPr>
          <p:nvPr>
            <p:ph type="body" sz="quarter" idx="30"/>
          </p:nvPr>
        </p:nvSpPr>
        <p:spPr>
          <a:xfrm>
            <a:off x="3790044" y="12230228"/>
            <a:ext cx="3861992" cy="492443"/>
          </a:xfrm>
        </p:spPr>
        <p:txBody>
          <a:bodyPr/>
          <a:lstStyle/>
          <a:p>
            <a:pPr lvl="0"/>
            <a:r>
              <a:rPr lang="en-US" dirty="0"/>
              <a:t>Dan McQueen</a:t>
            </a:r>
            <a:endParaRPr lang="x-none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31"/>
          </p:nvPr>
        </p:nvSpPr>
        <p:spPr>
          <a:xfrm>
            <a:off x="8934619" y="12230228"/>
            <a:ext cx="4612878" cy="492443"/>
          </a:xfrm>
        </p:spPr>
        <p:txBody>
          <a:bodyPr/>
          <a:lstStyle/>
          <a:p>
            <a:r>
              <a:rPr lang="en-US" dirty="0"/>
              <a:t>Jason Buckholt</a:t>
            </a:r>
            <a:endParaRPr lang="x-none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32"/>
          </p:nvPr>
        </p:nvSpPr>
        <p:spPr>
          <a:xfrm>
            <a:off x="14380666" y="12230228"/>
            <a:ext cx="3860403" cy="492443"/>
          </a:xfrm>
        </p:spPr>
        <p:txBody>
          <a:bodyPr/>
          <a:lstStyle/>
          <a:p>
            <a:r>
              <a:rPr lang="en-US" dirty="0"/>
              <a:t>Majid Kouki</a:t>
            </a:r>
            <a:endParaRPr lang="x-non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2830513" y="3308022"/>
            <a:ext cx="18721387" cy="4996624"/>
          </a:xfrm>
        </p:spPr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Crypto</a:t>
            </a:r>
            <a:r>
              <a:rPr lang="uk-UA" dirty="0">
                <a:solidFill>
                  <a:schemeClr val="accent2"/>
                </a:solidFill>
              </a:rPr>
              <a:t> </a:t>
            </a:r>
            <a:r>
              <a:rPr lang="en-US" dirty="0"/>
              <a:t>vs</a:t>
            </a:r>
            <a:r>
              <a:rPr lang="en-US" dirty="0">
                <a:solidFill>
                  <a:schemeClr val="accent2"/>
                </a:solidFill>
              </a:rPr>
              <a:t> </a:t>
            </a:r>
          </a:p>
          <a:p>
            <a:r>
              <a:rPr lang="en-US" dirty="0">
                <a:solidFill>
                  <a:schemeClr val="accent2"/>
                </a:solidFill>
              </a:rPr>
              <a:t>the Market</a:t>
            </a:r>
          </a:p>
        </p:txBody>
      </p:sp>
      <p:sp>
        <p:nvSpPr>
          <p:cNvPr id="48" name="Text Placeholder 13">
            <a:extLst>
              <a:ext uri="{FF2B5EF4-FFF2-40B4-BE49-F238E27FC236}">
                <a16:creationId xmlns:a16="http://schemas.microsoft.com/office/drawing/2014/main" id="{4F08119D-8940-479C-B904-363F6D019D79}"/>
              </a:ext>
            </a:extLst>
          </p:cNvPr>
          <p:cNvSpPr txBox="1">
            <a:spLocks/>
          </p:cNvSpPr>
          <p:nvPr/>
        </p:nvSpPr>
        <p:spPr>
          <a:xfrm>
            <a:off x="18978735" y="12247520"/>
            <a:ext cx="3860403" cy="49244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0" indent="0" algn="l" defTabSz="1828709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3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137153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5886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240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594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Tracy Emory</a:t>
            </a:r>
            <a:endParaRPr lang="x-none" dirty="0"/>
          </a:p>
        </p:txBody>
      </p:sp>
      <p:pic>
        <p:nvPicPr>
          <p:cNvPr id="101" name="Picture 100">
            <a:extLst>
              <a:ext uri="{FF2B5EF4-FFF2-40B4-BE49-F238E27FC236}">
                <a16:creationId xmlns:a16="http://schemas.microsoft.com/office/drawing/2014/main" id="{1383DF3D-C01C-4285-ADC5-150E3CB046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7645" y="12110247"/>
            <a:ext cx="766630" cy="732405"/>
          </a:xfrm>
          <a:prstGeom prst="rect">
            <a:avLst/>
          </a:prstGeom>
        </p:spPr>
      </p:pic>
      <p:pic>
        <p:nvPicPr>
          <p:cNvPr id="104" name="Picture 103">
            <a:extLst>
              <a:ext uri="{FF2B5EF4-FFF2-40B4-BE49-F238E27FC236}">
                <a16:creationId xmlns:a16="http://schemas.microsoft.com/office/drawing/2014/main" id="{D74FC200-BC1D-443C-A403-A2A72E2894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27800" y="12093134"/>
            <a:ext cx="766630" cy="766630"/>
          </a:xfrm>
          <a:prstGeom prst="rect">
            <a:avLst/>
          </a:prstGeom>
        </p:spPr>
      </p:pic>
      <p:pic>
        <p:nvPicPr>
          <p:cNvPr id="105" name="Picture 104">
            <a:extLst>
              <a:ext uri="{FF2B5EF4-FFF2-40B4-BE49-F238E27FC236}">
                <a16:creationId xmlns:a16="http://schemas.microsoft.com/office/drawing/2014/main" id="{1B248F7F-3956-458B-A18B-A12E0E0B83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2369" y="12110247"/>
            <a:ext cx="766630" cy="732405"/>
          </a:xfrm>
          <a:prstGeom prst="rect">
            <a:avLst/>
          </a:prstGeom>
        </p:spPr>
      </p:pic>
      <p:pic>
        <p:nvPicPr>
          <p:cNvPr id="107" name="Picture 106">
            <a:extLst>
              <a:ext uri="{FF2B5EF4-FFF2-40B4-BE49-F238E27FC236}">
                <a16:creationId xmlns:a16="http://schemas.microsoft.com/office/drawing/2014/main" id="{D36F618D-54E7-4D83-8B1F-883E31ACC2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06601" y="12093134"/>
            <a:ext cx="766630" cy="766630"/>
          </a:xfrm>
          <a:prstGeom prst="rect">
            <a:avLst/>
          </a:prstGeom>
          <a:scene3d>
            <a:camera prst="orthographicFront"/>
            <a:lightRig rig="threePt" dir="t"/>
          </a:scene3d>
          <a:sp3d contourW="12700">
            <a:contourClr>
              <a:srgbClr val="00B0F0"/>
            </a:contourClr>
          </a:sp3d>
        </p:spPr>
      </p:pic>
    </p:spTree>
    <p:extLst>
      <p:ext uri="{BB962C8B-B14F-4D97-AF65-F5344CB8AC3E}">
        <p14:creationId xmlns:p14="http://schemas.microsoft.com/office/powerpoint/2010/main" val="371460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  <p:bldP spid="13" grpId="0" build="p"/>
      <p:bldP spid="14" grpId="0" build="p"/>
      <p:bldP spid="7" grpId="0" build="p"/>
      <p:bldP spid="48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>
          <a:xfrm>
            <a:off x="2112625" y="848178"/>
            <a:ext cx="20160000" cy="6840000"/>
          </a:xfrm>
          <a:prstGeom prst="roundRect">
            <a:avLst>
              <a:gd name="adj" fmla="val 11850"/>
            </a:avLst>
          </a:prstGeom>
          <a:solidFill>
            <a:schemeClr val="tx2">
              <a:lumMod val="10000"/>
              <a:lumOff val="90000"/>
              <a:alpha val="5000"/>
            </a:schemeClr>
          </a:solidFill>
          <a:ln w="25400">
            <a:solidFill>
              <a:schemeClr val="tx2">
                <a:lumMod val="10000"/>
                <a:lumOff val="9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  </a:t>
            </a:r>
          </a:p>
        </p:txBody>
      </p:sp>
      <p:sp>
        <p:nvSpPr>
          <p:cNvPr id="8" name="Round Same Side Corner Rectangle 7"/>
          <p:cNvSpPr/>
          <p:nvPr/>
        </p:nvSpPr>
        <p:spPr>
          <a:xfrm rot="5400000">
            <a:off x="1782000" y="-1782000"/>
            <a:ext cx="13716000" cy="17280000"/>
          </a:xfrm>
          <a:prstGeom prst="round2SameRect">
            <a:avLst>
              <a:gd name="adj1" fmla="val 50000"/>
              <a:gd name="adj2" fmla="val 0"/>
            </a:avLst>
          </a:prstGeom>
          <a:gradFill flip="none" rotWithShape="1">
            <a:gsLst>
              <a:gs pos="70000">
                <a:schemeClr val="tx2"/>
              </a:gs>
              <a:gs pos="30000">
                <a:schemeClr val="accent4">
                  <a:alpha val="5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9A60F7-EEC2-4499-844E-8E35AC8BC615}" type="slidenum">
              <a:rPr lang="x-none" smtClean="0"/>
              <a:pPr/>
              <a:t>10</a:t>
            </a:fld>
            <a:endParaRPr lang="x-non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8"/>
          </p:nvPr>
        </p:nvSpPr>
        <p:spPr>
          <a:xfrm>
            <a:off x="2653830" y="4337972"/>
            <a:ext cx="10452373" cy="2810706"/>
          </a:xfrm>
        </p:spPr>
        <p:txBody>
          <a:bodyPr/>
          <a:lstStyle/>
          <a:p>
            <a:r>
              <a:rPr lang="en-US" sz="4800" dirty="0">
                <a:ea typeface="Calibri"/>
                <a:cs typeface="Calibri"/>
              </a:rPr>
              <a:t>4 Years</a:t>
            </a:r>
          </a:p>
          <a:p>
            <a:r>
              <a:rPr lang="en-US" sz="4800" dirty="0">
                <a:ea typeface="Calibri"/>
                <a:cs typeface="Calibri"/>
              </a:rPr>
              <a:t>500 Simulations</a:t>
            </a:r>
          </a:p>
          <a:p>
            <a:r>
              <a:rPr lang="en-US" sz="4800" dirty="0">
                <a:ea typeface="Calibri"/>
                <a:cs typeface="Calibri"/>
              </a:rPr>
              <a:t>SPY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2653830" y="1249853"/>
            <a:ext cx="8363746" cy="3404790"/>
          </a:xfrm>
        </p:spPr>
        <p:txBody>
          <a:bodyPr/>
          <a:lstStyle/>
          <a:p>
            <a:pPr lvl="0"/>
            <a:r>
              <a:rPr lang="en-US" dirty="0"/>
              <a:t>Monte Carlo Simulation</a:t>
            </a:r>
          </a:p>
        </p:txBody>
      </p:sp>
      <p:pic>
        <p:nvPicPr>
          <p:cNvPr id="2" name="Picture 3" descr="Chart&#10;&#10;Description automatically generated">
            <a:extLst>
              <a:ext uri="{FF2B5EF4-FFF2-40B4-BE49-F238E27FC236}">
                <a16:creationId xmlns:a16="http://schemas.microsoft.com/office/drawing/2014/main" id="{131DB579-A363-C3DE-F5FD-A4BA403929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5666" y="7303398"/>
            <a:ext cx="10105919" cy="4667409"/>
          </a:xfrm>
          <a:prstGeom prst="rect">
            <a:avLst/>
          </a:prstGeom>
        </p:spPr>
      </p:pic>
      <p:pic>
        <p:nvPicPr>
          <p:cNvPr id="4" name="Picture 6" descr="Chart, histogram&#10;&#10;Description automatically generated">
            <a:extLst>
              <a:ext uri="{FF2B5EF4-FFF2-40B4-BE49-F238E27FC236}">
                <a16:creationId xmlns:a16="http://schemas.microsoft.com/office/drawing/2014/main" id="{9A6C547F-3DB5-8905-22A7-A4A658F68E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3929" y="7307497"/>
            <a:ext cx="7529742" cy="4658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195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5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5" grpId="0"/>
      <p:bldP spid="6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>
          <a:xfrm>
            <a:off x="2112625" y="848178"/>
            <a:ext cx="20160000" cy="6840000"/>
          </a:xfrm>
          <a:prstGeom prst="roundRect">
            <a:avLst>
              <a:gd name="adj" fmla="val 11850"/>
            </a:avLst>
          </a:prstGeom>
          <a:solidFill>
            <a:schemeClr val="tx2">
              <a:lumMod val="10000"/>
              <a:lumOff val="90000"/>
              <a:alpha val="5000"/>
            </a:schemeClr>
          </a:solidFill>
          <a:ln w="25400">
            <a:solidFill>
              <a:schemeClr val="tx2">
                <a:lumMod val="10000"/>
                <a:lumOff val="9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  </a:t>
            </a:r>
          </a:p>
        </p:txBody>
      </p:sp>
      <p:sp>
        <p:nvSpPr>
          <p:cNvPr id="8" name="Round Same Side Corner Rectangle 7"/>
          <p:cNvSpPr/>
          <p:nvPr/>
        </p:nvSpPr>
        <p:spPr>
          <a:xfrm rot="5400000">
            <a:off x="1782000" y="-1782000"/>
            <a:ext cx="13716000" cy="17280000"/>
          </a:xfrm>
          <a:prstGeom prst="round2SameRect">
            <a:avLst>
              <a:gd name="adj1" fmla="val 50000"/>
              <a:gd name="adj2" fmla="val 0"/>
            </a:avLst>
          </a:prstGeom>
          <a:gradFill flip="none" rotWithShape="1">
            <a:gsLst>
              <a:gs pos="70000">
                <a:schemeClr val="tx2"/>
              </a:gs>
              <a:gs pos="30000">
                <a:schemeClr val="accent4">
                  <a:alpha val="5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9A60F7-EEC2-4499-844E-8E35AC8BC615}" type="slidenum">
              <a:rPr lang="x-none" smtClean="0"/>
              <a:pPr/>
              <a:t>11</a:t>
            </a:fld>
            <a:endParaRPr lang="x-non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8"/>
          </p:nvPr>
        </p:nvSpPr>
        <p:spPr>
          <a:xfrm>
            <a:off x="2653830" y="4337972"/>
            <a:ext cx="10452373" cy="2810706"/>
          </a:xfrm>
        </p:spPr>
        <p:txBody>
          <a:bodyPr/>
          <a:lstStyle/>
          <a:p>
            <a:r>
              <a:rPr lang="en-US" sz="4800" dirty="0">
                <a:ea typeface="Calibri"/>
                <a:cs typeface="Calibri"/>
              </a:rPr>
              <a:t>4 Years</a:t>
            </a:r>
          </a:p>
          <a:p>
            <a:r>
              <a:rPr lang="en-US" sz="4800" dirty="0">
                <a:ea typeface="Calibri"/>
                <a:cs typeface="Calibri"/>
              </a:rPr>
              <a:t>500 Simulations</a:t>
            </a:r>
          </a:p>
          <a:p>
            <a:r>
              <a:rPr lang="en-US" sz="4800" dirty="0">
                <a:ea typeface="Calibri"/>
                <a:cs typeface="Calibri"/>
              </a:rPr>
              <a:t>BTC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2653830" y="1249853"/>
            <a:ext cx="8363746" cy="3404790"/>
          </a:xfrm>
        </p:spPr>
        <p:txBody>
          <a:bodyPr/>
          <a:lstStyle/>
          <a:p>
            <a:pPr lvl="0"/>
            <a:r>
              <a:rPr lang="en-US" dirty="0"/>
              <a:t>Monte Carlo Simulation</a:t>
            </a:r>
          </a:p>
        </p:txBody>
      </p:sp>
      <p:pic>
        <p:nvPicPr>
          <p:cNvPr id="7" name="Picture 9" descr="Chart, histogram&#10;&#10;Description automatically generated">
            <a:extLst>
              <a:ext uri="{FF2B5EF4-FFF2-40B4-BE49-F238E27FC236}">
                <a16:creationId xmlns:a16="http://schemas.microsoft.com/office/drawing/2014/main" id="{B57383E3-C23D-CCE3-03A3-BC68741039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5666" y="7302036"/>
            <a:ext cx="10045066" cy="4666212"/>
          </a:xfrm>
          <a:prstGeom prst="rect">
            <a:avLst/>
          </a:prstGeom>
        </p:spPr>
      </p:pic>
      <p:pic>
        <p:nvPicPr>
          <p:cNvPr id="10" name="Picture 10" descr="Chart, histogram&#10;&#10;Description automatically generated">
            <a:extLst>
              <a:ext uri="{FF2B5EF4-FFF2-40B4-BE49-F238E27FC236}">
                <a16:creationId xmlns:a16="http://schemas.microsoft.com/office/drawing/2014/main" id="{E85C1F3D-549E-EFF2-5E3E-1E0444BC37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0250" y="7308303"/>
            <a:ext cx="7712306" cy="4653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103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ounded Rectangle 8">
            <a:extLst>
              <a:ext uri="{FF2B5EF4-FFF2-40B4-BE49-F238E27FC236}">
                <a16:creationId xmlns:a16="http://schemas.microsoft.com/office/drawing/2014/main" id="{40E16ACB-7B4E-4BD2-8554-0543DB31F27D}"/>
              </a:ext>
            </a:extLst>
          </p:cNvPr>
          <p:cNvSpPr/>
          <p:nvPr/>
        </p:nvSpPr>
        <p:spPr>
          <a:xfrm>
            <a:off x="2112625" y="848178"/>
            <a:ext cx="20160000" cy="6840000"/>
          </a:xfrm>
          <a:prstGeom prst="roundRect">
            <a:avLst>
              <a:gd name="adj" fmla="val 11850"/>
            </a:avLst>
          </a:prstGeom>
          <a:solidFill>
            <a:schemeClr val="tx2">
              <a:lumMod val="10000"/>
              <a:lumOff val="90000"/>
              <a:alpha val="5000"/>
            </a:schemeClr>
          </a:solidFill>
          <a:ln w="25400">
            <a:solidFill>
              <a:schemeClr val="tx2">
                <a:lumMod val="10000"/>
                <a:lumOff val="9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  </a:t>
            </a:r>
          </a:p>
        </p:txBody>
      </p:sp>
      <p:sp>
        <p:nvSpPr>
          <p:cNvPr id="7" name="Round Same Side Corner Rectangle 6"/>
          <p:cNvSpPr/>
          <p:nvPr/>
        </p:nvSpPr>
        <p:spPr>
          <a:xfrm rot="16200000">
            <a:off x="8884413" y="-1781999"/>
            <a:ext cx="13716000" cy="17280000"/>
          </a:xfrm>
          <a:prstGeom prst="round2SameRect">
            <a:avLst>
              <a:gd name="adj1" fmla="val 50000"/>
              <a:gd name="adj2" fmla="val 0"/>
            </a:avLst>
          </a:prstGeom>
          <a:gradFill flip="none" rotWithShape="1">
            <a:gsLst>
              <a:gs pos="70000">
                <a:schemeClr val="tx2"/>
              </a:gs>
              <a:gs pos="30000">
                <a:schemeClr val="accent2">
                  <a:alpha val="5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9A60F7-EEC2-4499-844E-8E35AC8BC615}" type="slidenum">
              <a:rPr lang="x-none" smtClean="0"/>
              <a:pPr/>
              <a:t>12</a:t>
            </a:fld>
            <a:endParaRPr lang="x-none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E7E0CFD1-7CA5-4907-8E56-DCE4D7F144AD}"/>
              </a:ext>
            </a:extLst>
          </p:cNvPr>
          <p:cNvSpPr txBox="1">
            <a:spLocks/>
          </p:cNvSpPr>
          <p:nvPr/>
        </p:nvSpPr>
        <p:spPr>
          <a:xfrm>
            <a:off x="2653830" y="4856248"/>
            <a:ext cx="10452373" cy="2810706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457177" indent="-457177" algn="l" defTabSz="1828709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53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5886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240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594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800" dirty="0">
                <a:solidFill>
                  <a:schemeClr val="bg1"/>
                </a:solidFill>
                <a:ea typeface="Calibri"/>
                <a:cs typeface="Calibri"/>
              </a:rPr>
              <a:t>Pandemic Results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B26E49EF-8B04-4B3D-861B-8E4962E7BE5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653830" y="1249853"/>
            <a:ext cx="8363746" cy="3404790"/>
          </a:xfrm>
        </p:spPr>
        <p:txBody>
          <a:bodyPr/>
          <a:lstStyle/>
          <a:p>
            <a:pPr lvl="0"/>
            <a:r>
              <a:rPr lang="en-US" dirty="0"/>
              <a:t>Monte Carlo Simulation</a:t>
            </a:r>
          </a:p>
        </p:txBody>
      </p:sp>
      <p:pic>
        <p:nvPicPr>
          <p:cNvPr id="3" name="Picture 3" descr="Chart, histogram&#10;&#10;Description automatically generated">
            <a:extLst>
              <a:ext uri="{FF2B5EF4-FFF2-40B4-BE49-F238E27FC236}">
                <a16:creationId xmlns:a16="http://schemas.microsoft.com/office/drawing/2014/main" id="{D6E1CB06-6528-04D8-DA9E-BADEBA370D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5022" y="6069425"/>
            <a:ext cx="9619084" cy="4843944"/>
          </a:xfrm>
          <a:prstGeom prst="rect">
            <a:avLst/>
          </a:prstGeom>
        </p:spPr>
      </p:pic>
      <p:pic>
        <p:nvPicPr>
          <p:cNvPr id="4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C9AC4FB5-B9E1-2678-48A8-E9C4D44163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03805" y="6072877"/>
            <a:ext cx="9537945" cy="4837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344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5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9" grpId="0"/>
      <p:bldP spid="10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ound Same Side Corner Rectangle 29"/>
          <p:cNvSpPr/>
          <p:nvPr/>
        </p:nvSpPr>
        <p:spPr>
          <a:xfrm rot="5400000">
            <a:off x="-984865" y="984865"/>
            <a:ext cx="13716000" cy="11746270"/>
          </a:xfrm>
          <a:prstGeom prst="round2SameRect">
            <a:avLst>
              <a:gd name="adj1" fmla="val 50000"/>
              <a:gd name="adj2" fmla="val 0"/>
            </a:avLst>
          </a:prstGeom>
          <a:gradFill flip="none" rotWithShape="1">
            <a:gsLst>
              <a:gs pos="91000">
                <a:schemeClr val="accent1">
                  <a:lumMod val="50000"/>
                </a:schemeClr>
              </a:gs>
              <a:gs pos="30000">
                <a:schemeClr val="accent2">
                  <a:alpha val="5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1390650" y="2897187"/>
            <a:ext cx="9359900" cy="7921626"/>
          </a:xfrm>
          <a:prstGeom prst="roundRect">
            <a:avLst>
              <a:gd name="adj" fmla="val 10363"/>
            </a:avLst>
          </a:prstGeom>
          <a:solidFill>
            <a:schemeClr val="tx2">
              <a:lumMod val="10000"/>
              <a:lumOff val="90000"/>
              <a:alpha val="5000"/>
            </a:schemeClr>
          </a:solidFill>
          <a:ln w="25400">
            <a:solidFill>
              <a:schemeClr val="tx2">
                <a:lumMod val="10000"/>
                <a:lumOff val="9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  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36"/>
          </p:nvPr>
        </p:nvSpPr>
        <p:spPr>
          <a:gradFill>
            <a:gsLst>
              <a:gs pos="100000">
                <a:schemeClr val="accent2">
                  <a:alpha val="6000"/>
                </a:schemeClr>
              </a:gs>
              <a:gs pos="0">
                <a:schemeClr val="accent2">
                  <a:alpha val="6000"/>
                </a:schemeClr>
              </a:gs>
              <a:gs pos="49000">
                <a:schemeClr val="accent2">
                  <a:alpha val="50000"/>
                </a:schemeClr>
              </a:gs>
            </a:gsLst>
          </a:gradFill>
        </p:spPr>
        <p:txBody>
          <a:bodyPr/>
          <a:lstStyle/>
          <a:p>
            <a:r>
              <a:rPr lang="en-US" dirty="0"/>
              <a:t>01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109789" y="3978275"/>
            <a:ext cx="7200900" cy="3108993"/>
          </a:xfrm>
        </p:spPr>
        <p:txBody>
          <a:bodyPr/>
          <a:lstStyle/>
          <a:p>
            <a:pPr lvl="0"/>
            <a:r>
              <a:rPr lang="en-US" dirty="0"/>
              <a:t>Closing Notes</a:t>
            </a:r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9A60F7-EEC2-4499-844E-8E35AC8BC615}" type="slidenum">
              <a:rPr lang="x-none" smtClean="0"/>
              <a:pPr/>
              <a:t>13</a:t>
            </a:fld>
            <a:endParaRPr lang="x-none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uk-UA" dirty="0"/>
              <a:t>02</a:t>
            </a:r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44"/>
          </p:nvPr>
        </p:nvSpPr>
        <p:spPr>
          <a:xfrm>
            <a:off x="12191725" y="9018588"/>
            <a:ext cx="2880000" cy="2880000"/>
          </a:xfrm>
        </p:spPr>
        <p:txBody>
          <a:bodyPr/>
          <a:lstStyle/>
          <a:p>
            <a:r>
              <a:rPr lang="uk-UA" dirty="0"/>
              <a:t>03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8"/>
          </p:nvPr>
        </p:nvSpPr>
        <p:spPr>
          <a:xfrm>
            <a:off x="15790863" y="2944621"/>
            <a:ext cx="6481762" cy="626133"/>
          </a:xfrm>
        </p:spPr>
        <p:txBody>
          <a:bodyPr/>
          <a:lstStyle/>
          <a:p>
            <a:r>
              <a:rPr lang="en-US" dirty="0">
                <a:ea typeface="Calibri"/>
                <a:cs typeface="Calibri"/>
              </a:rPr>
              <a:t>Overall Analysis of Results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40"/>
          </p:nvPr>
        </p:nvSpPr>
        <p:spPr>
          <a:xfrm>
            <a:off x="15790863" y="6212672"/>
            <a:ext cx="7728704" cy="1290931"/>
          </a:xfrm>
        </p:spPr>
        <p:txBody>
          <a:bodyPr/>
          <a:lstStyle/>
          <a:p>
            <a:r>
              <a:rPr lang="en-US" dirty="0">
                <a:ea typeface="Calibri"/>
                <a:cs typeface="Calibri"/>
              </a:rPr>
              <a:t>Long-Term Holding vs Swing Trading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3595725" y="0"/>
            <a:ext cx="36000" cy="180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13595725" y="11916000"/>
            <a:ext cx="36000" cy="180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13595725" y="8299659"/>
            <a:ext cx="36000" cy="72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13595725" y="4699206"/>
            <a:ext cx="36000" cy="72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126F7523-0708-4F5B-8B8F-245E7C5855DB}"/>
              </a:ext>
            </a:extLst>
          </p:cNvPr>
          <p:cNvSpPr txBox="1">
            <a:spLocks/>
          </p:cNvSpPr>
          <p:nvPr/>
        </p:nvSpPr>
        <p:spPr>
          <a:xfrm>
            <a:off x="15790863" y="10145522"/>
            <a:ext cx="7728704" cy="626133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>
            <a:lvl1pPr marL="0" indent="0" algn="l" defTabSz="1828709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3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137153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5886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240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594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ea typeface="Calibri"/>
                <a:cs typeface="Calibri"/>
              </a:rPr>
              <a:t>Pre-Pandemic Comparisons</a:t>
            </a:r>
          </a:p>
        </p:txBody>
      </p:sp>
    </p:spTree>
    <p:extLst>
      <p:ext uri="{BB962C8B-B14F-4D97-AF65-F5344CB8AC3E}">
        <p14:creationId xmlns:p14="http://schemas.microsoft.com/office/powerpoint/2010/main" val="3659861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50"/>
                            </p:stCondLst>
                            <p:childTnLst>
                              <p:par>
                                <p:cTn id="1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750"/>
                            </p:stCondLst>
                            <p:childTnLst>
                              <p:par>
                                <p:cTn id="2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750"/>
                            </p:stCondLst>
                            <p:childTnLst>
                              <p:par>
                                <p:cTn id="3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2" grpId="0" animBg="1"/>
      <p:bldP spid="3" grpId="0" build="p"/>
      <p:bldP spid="19" grpId="0" animBg="1"/>
      <p:bldP spid="20" grpId="0" animBg="1"/>
      <p:bldP spid="6" grpId="0" build="p"/>
      <p:bldP spid="7" grpId="0" build="p"/>
      <p:bldP spid="13" grpId="0" animBg="1"/>
      <p:bldP spid="22" grpId="0" animBg="1"/>
      <p:bldP spid="23" grpId="0" animBg="1"/>
      <p:bldP spid="24" grpId="0" animBg="1"/>
      <p:bldP spid="16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ounded Rectangle 28"/>
          <p:cNvSpPr/>
          <p:nvPr/>
        </p:nvSpPr>
        <p:spPr>
          <a:xfrm>
            <a:off x="1390650" y="2897187"/>
            <a:ext cx="9359900" cy="7921626"/>
          </a:xfrm>
          <a:prstGeom prst="roundRect">
            <a:avLst>
              <a:gd name="adj" fmla="val 10363"/>
            </a:avLst>
          </a:prstGeom>
          <a:solidFill>
            <a:schemeClr val="tx2">
              <a:lumMod val="10000"/>
              <a:lumOff val="90000"/>
              <a:alpha val="5000"/>
            </a:schemeClr>
          </a:solidFill>
          <a:ln w="25400">
            <a:solidFill>
              <a:schemeClr val="tx2">
                <a:lumMod val="10000"/>
                <a:lumOff val="9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  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36"/>
          </p:nvPr>
        </p:nvSpPr>
        <p:spPr>
          <a:gradFill>
            <a:gsLst>
              <a:gs pos="100000">
                <a:schemeClr val="accent2">
                  <a:alpha val="6000"/>
                </a:schemeClr>
              </a:gs>
              <a:gs pos="0">
                <a:schemeClr val="accent2">
                  <a:alpha val="6000"/>
                </a:schemeClr>
              </a:gs>
              <a:gs pos="49000">
                <a:schemeClr val="accent2">
                  <a:alpha val="50000"/>
                </a:schemeClr>
              </a:gs>
            </a:gsLst>
          </a:gradFill>
        </p:spPr>
        <p:txBody>
          <a:bodyPr/>
          <a:lstStyle/>
          <a:p>
            <a:r>
              <a:rPr lang="en-US" dirty="0"/>
              <a:t>01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109789" y="3978275"/>
            <a:ext cx="7200900" cy="4660187"/>
          </a:xfrm>
        </p:spPr>
        <p:txBody>
          <a:bodyPr/>
          <a:lstStyle/>
          <a:p>
            <a:pPr lvl="0"/>
            <a:r>
              <a:rPr lang="en-US" dirty="0"/>
              <a:t>Project Expansion</a:t>
            </a:r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9A60F7-EEC2-4499-844E-8E35AC8BC615}" type="slidenum">
              <a:rPr lang="x-none" smtClean="0"/>
              <a:pPr/>
              <a:t>14</a:t>
            </a:fld>
            <a:endParaRPr lang="x-none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uk-UA" dirty="0"/>
              <a:t>02</a:t>
            </a:r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uk-UA" dirty="0"/>
              <a:t>03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8"/>
          </p:nvPr>
        </p:nvSpPr>
        <p:spPr>
          <a:xfrm>
            <a:off x="15790863" y="2944621"/>
            <a:ext cx="6481762" cy="626133"/>
          </a:xfrm>
        </p:spPr>
        <p:txBody>
          <a:bodyPr/>
          <a:lstStyle/>
          <a:p>
            <a:pPr lvl="0"/>
            <a:r>
              <a:rPr lang="en-US" dirty="0"/>
              <a:t>Future Additions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40"/>
          </p:nvPr>
        </p:nvSpPr>
        <p:spPr>
          <a:xfrm>
            <a:off x="15790863" y="6544933"/>
            <a:ext cx="6481762" cy="626133"/>
          </a:xfrm>
        </p:spPr>
        <p:txBody>
          <a:bodyPr/>
          <a:lstStyle/>
          <a:p>
            <a:pPr lvl="0"/>
            <a:r>
              <a:rPr lang="en-US" dirty="0"/>
              <a:t>Changes with Current Code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3595725" y="0"/>
            <a:ext cx="36000" cy="180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13595725" y="11916000"/>
            <a:ext cx="36000" cy="180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13595725" y="8299659"/>
            <a:ext cx="36000" cy="72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13595725" y="4699206"/>
            <a:ext cx="36000" cy="72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6C10E7A-017D-4DBA-B5AC-AAD94AE0F7BC}"/>
              </a:ext>
            </a:extLst>
          </p:cNvPr>
          <p:cNvSpPr/>
          <p:nvPr/>
        </p:nvSpPr>
        <p:spPr>
          <a:xfrm>
            <a:off x="15522592" y="10870935"/>
            <a:ext cx="36054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>
                <a:ea typeface="Calibri"/>
                <a:cs typeface="Calibri"/>
              </a:rPr>
              <a:t>pandemic comparisons</a:t>
            </a:r>
          </a:p>
        </p:txBody>
      </p:sp>
      <p:sp>
        <p:nvSpPr>
          <p:cNvPr id="21" name="Round Same Side Corner Rectangle 29">
            <a:extLst>
              <a:ext uri="{FF2B5EF4-FFF2-40B4-BE49-F238E27FC236}">
                <a16:creationId xmlns:a16="http://schemas.microsoft.com/office/drawing/2014/main" id="{A9F86C61-7EC9-418D-A38E-503A052E7F82}"/>
              </a:ext>
            </a:extLst>
          </p:cNvPr>
          <p:cNvSpPr/>
          <p:nvPr/>
        </p:nvSpPr>
        <p:spPr>
          <a:xfrm rot="5400000">
            <a:off x="-984865" y="984865"/>
            <a:ext cx="13716000" cy="11746270"/>
          </a:xfrm>
          <a:prstGeom prst="round2SameRect">
            <a:avLst>
              <a:gd name="adj1" fmla="val 50000"/>
              <a:gd name="adj2" fmla="val 0"/>
            </a:avLst>
          </a:prstGeom>
          <a:gradFill flip="none" rotWithShape="1">
            <a:gsLst>
              <a:gs pos="91000">
                <a:schemeClr val="accent1">
                  <a:lumMod val="50000"/>
                </a:schemeClr>
              </a:gs>
              <a:gs pos="30000">
                <a:schemeClr val="accent2">
                  <a:alpha val="5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17680E7F-9FCC-FA01-E211-1C9ECFC026C6}"/>
              </a:ext>
            </a:extLst>
          </p:cNvPr>
          <p:cNvSpPr txBox="1">
            <a:spLocks/>
          </p:cNvSpPr>
          <p:nvPr/>
        </p:nvSpPr>
        <p:spPr>
          <a:xfrm>
            <a:off x="15790863" y="9812847"/>
            <a:ext cx="6481762" cy="1290931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>
            <a:lvl1pPr marL="0" indent="0" algn="l" defTabSz="1828709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3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137153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5886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240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594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Problems with Monte Carlo Simulations</a:t>
            </a:r>
          </a:p>
        </p:txBody>
      </p:sp>
    </p:spTree>
    <p:extLst>
      <p:ext uri="{BB962C8B-B14F-4D97-AF65-F5344CB8AC3E}">
        <p14:creationId xmlns:p14="http://schemas.microsoft.com/office/powerpoint/2010/main" val="2148902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50"/>
                            </p:stCondLst>
                            <p:childTnLst>
                              <p:par>
                                <p:cTn id="1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750"/>
                            </p:stCondLst>
                            <p:childTnLst>
                              <p:par>
                                <p:cTn id="2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750"/>
                            </p:stCondLst>
                            <p:childTnLst>
                              <p:par>
                                <p:cTn id="3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2" grpId="0" animBg="1"/>
      <p:bldP spid="3" grpId="0" build="p"/>
      <p:bldP spid="19" grpId="0" animBg="1"/>
      <p:bldP spid="20" grpId="0" animBg="1"/>
      <p:bldP spid="6" grpId="0" build="p"/>
      <p:bldP spid="7" grpId="0" build="p"/>
      <p:bldP spid="13" grpId="0" animBg="1"/>
      <p:bldP spid="22" grpId="0" animBg="1"/>
      <p:bldP spid="23" grpId="0" animBg="1"/>
      <p:bldP spid="24" grpId="0" animBg="1"/>
      <p:bldP spid="10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10"/>
          <p:cNvSpPr/>
          <p:nvPr/>
        </p:nvSpPr>
        <p:spPr>
          <a:xfrm>
            <a:off x="3560537" y="3989161"/>
            <a:ext cx="17280000" cy="7560582"/>
          </a:xfrm>
          <a:prstGeom prst="roundRect">
            <a:avLst>
              <a:gd name="adj" fmla="val 8881"/>
            </a:avLst>
          </a:prstGeom>
          <a:solidFill>
            <a:schemeClr val="tx2">
              <a:lumMod val="10000"/>
              <a:lumOff val="90000"/>
              <a:alpha val="5000"/>
            </a:schemeClr>
          </a:solidFill>
          <a:ln w="25400">
            <a:solidFill>
              <a:schemeClr val="tx2">
                <a:lumMod val="10000"/>
                <a:lumOff val="9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  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F812E6C-311F-4937-BD0F-212A6A99F016}"/>
              </a:ext>
            </a:extLst>
          </p:cNvPr>
          <p:cNvSpPr/>
          <p:nvPr/>
        </p:nvSpPr>
        <p:spPr>
          <a:xfrm>
            <a:off x="6791206" y="130628"/>
            <a:ext cx="10800000" cy="10252009"/>
          </a:xfrm>
          <a:prstGeom prst="ellipse">
            <a:avLst/>
          </a:prstGeom>
          <a:gradFill flip="none" rotWithShape="1">
            <a:gsLst>
              <a:gs pos="20000">
                <a:schemeClr val="accent1"/>
              </a:gs>
              <a:gs pos="67000">
                <a:schemeClr val="tx2">
                  <a:alpha val="3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88E1AC4F-0868-4E53-83A6-771F81539A35}"/>
              </a:ext>
            </a:extLst>
          </p:cNvPr>
          <p:cNvSpPr/>
          <p:nvPr/>
        </p:nvSpPr>
        <p:spPr>
          <a:xfrm>
            <a:off x="6791206" y="3332741"/>
            <a:ext cx="10800000" cy="6424385"/>
          </a:xfrm>
          <a:prstGeom prst="ellipse">
            <a:avLst/>
          </a:prstGeom>
          <a:solidFill>
            <a:schemeClr val="tx2"/>
          </a:solidFill>
          <a:ln w="25400">
            <a:gradFill>
              <a:gsLst>
                <a:gs pos="0">
                  <a:schemeClr val="accent1">
                    <a:alpha val="35000"/>
                  </a:schemeClr>
                </a:gs>
                <a:gs pos="40000">
                  <a:schemeClr val="tx2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  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4094878" y="4635438"/>
            <a:ext cx="16216732" cy="6794296"/>
          </a:xfrm>
        </p:spPr>
        <p:txBody>
          <a:bodyPr wrap="square" lIns="0" tIns="0" rIns="0" bIns="0" anchor="t">
            <a:spAutoFit/>
          </a:bodyPr>
          <a:lstStyle/>
          <a:p>
            <a:r>
              <a:rPr lang="en-US" dirty="0">
                <a:cs typeface="Sora Light"/>
              </a:rPr>
              <a:t>Bitcoin investing vs S&amp;P 500</a:t>
            </a:r>
          </a:p>
          <a:p>
            <a:endParaRPr lang="en-US" sz="2000" dirty="0">
              <a:cs typeface="Sora Light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800" dirty="0">
                <a:ea typeface="Calibri"/>
                <a:cs typeface="Calibri"/>
              </a:rPr>
              <a:t>Does BTC beat the market holding long-term?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800" dirty="0">
                <a:ea typeface="Calibri"/>
                <a:cs typeface="Calibri"/>
              </a:rPr>
              <a:t>How do the results differ when a basic swing trading strategy is implemented?</a:t>
            </a:r>
            <a:endParaRPr lang="en-US" dirty="0">
              <a:cs typeface="Sora Light"/>
            </a:endParaRPr>
          </a:p>
          <a:p>
            <a:endParaRPr lang="en-US" dirty="0"/>
          </a:p>
          <a:p>
            <a:r>
              <a:rPr lang="en-US" dirty="0"/>
              <a:t>	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Project Description</a:t>
            </a:r>
            <a:endParaRPr lang="x-non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9A60F7-EEC2-4499-844E-8E35AC8BC615}" type="slidenum">
              <a:rPr lang="x-none" smtClean="0"/>
              <a:pPr/>
              <a:t>2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218644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decel="100000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decel="100000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decel="100000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5" grpId="0" animBg="1"/>
      <p:bldP spid="2" grpId="0" uiExpand="1" build="p"/>
      <p:bldP spid="4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ounded Rectangle 10">
            <a:extLst>
              <a:ext uri="{FF2B5EF4-FFF2-40B4-BE49-F238E27FC236}">
                <a16:creationId xmlns:a16="http://schemas.microsoft.com/office/drawing/2014/main" id="{632BE160-DC82-415D-B03B-A5942DE7725D}"/>
              </a:ext>
            </a:extLst>
          </p:cNvPr>
          <p:cNvSpPr/>
          <p:nvPr/>
        </p:nvSpPr>
        <p:spPr>
          <a:xfrm>
            <a:off x="2588821" y="3989161"/>
            <a:ext cx="18803650" cy="7560582"/>
          </a:xfrm>
          <a:prstGeom prst="roundRect">
            <a:avLst>
              <a:gd name="adj" fmla="val 8881"/>
            </a:avLst>
          </a:prstGeom>
          <a:solidFill>
            <a:schemeClr val="tx2">
              <a:lumMod val="10000"/>
              <a:lumOff val="90000"/>
              <a:alpha val="5000"/>
            </a:schemeClr>
          </a:solidFill>
          <a:ln w="25400">
            <a:solidFill>
              <a:schemeClr val="tx2">
                <a:lumMod val="10000"/>
                <a:lumOff val="9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  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32653F8D-DF8D-4A66-B313-42751B92C16F}"/>
              </a:ext>
            </a:extLst>
          </p:cNvPr>
          <p:cNvSpPr/>
          <p:nvPr/>
        </p:nvSpPr>
        <p:spPr>
          <a:xfrm>
            <a:off x="6791206" y="130628"/>
            <a:ext cx="10800000" cy="10252009"/>
          </a:xfrm>
          <a:prstGeom prst="ellipse">
            <a:avLst/>
          </a:prstGeom>
          <a:gradFill flip="none" rotWithShape="1">
            <a:gsLst>
              <a:gs pos="20000">
                <a:schemeClr val="accent1"/>
              </a:gs>
              <a:gs pos="67000">
                <a:schemeClr val="tx2">
                  <a:alpha val="3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5AB78EDA-ACAE-42EA-9EA9-D696C9E3E4CA}"/>
              </a:ext>
            </a:extLst>
          </p:cNvPr>
          <p:cNvSpPr/>
          <p:nvPr/>
        </p:nvSpPr>
        <p:spPr>
          <a:xfrm>
            <a:off x="6791206" y="3332741"/>
            <a:ext cx="10800000" cy="6424385"/>
          </a:xfrm>
          <a:prstGeom prst="ellipse">
            <a:avLst/>
          </a:prstGeom>
          <a:solidFill>
            <a:schemeClr val="tx2"/>
          </a:solidFill>
          <a:ln w="25400">
            <a:gradFill>
              <a:gsLst>
                <a:gs pos="0">
                  <a:schemeClr val="accent1">
                    <a:alpha val="35000"/>
                  </a:schemeClr>
                </a:gs>
                <a:gs pos="40000">
                  <a:schemeClr val="tx2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  </a:t>
            </a:r>
          </a:p>
        </p:txBody>
      </p:sp>
      <p:sp>
        <p:nvSpPr>
          <p:cNvPr id="12" name="Rounded Rectangle 11"/>
          <p:cNvSpPr/>
          <p:nvPr/>
        </p:nvSpPr>
        <p:spPr>
          <a:xfrm rot="16200000">
            <a:off x="5553074" y="2807154"/>
            <a:ext cx="2217965" cy="734422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50000">
                <a:schemeClr val="accent2">
                  <a:alpha val="50000"/>
                </a:schemeClr>
              </a:gs>
              <a:gs pos="100000">
                <a:schemeClr val="tx2">
                  <a:alpha val="6000"/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25400">
            <a:solidFill>
              <a:schemeClr val="accent2">
                <a:lumMod val="40000"/>
                <a:lumOff val="6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ounded Rectangle 23"/>
          <p:cNvSpPr/>
          <p:nvPr/>
        </p:nvSpPr>
        <p:spPr>
          <a:xfrm rot="16200000">
            <a:off x="16351524" y="6398078"/>
            <a:ext cx="2217965" cy="734422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50000">
                <a:schemeClr val="accent3">
                  <a:alpha val="50000"/>
                </a:schemeClr>
              </a:gs>
              <a:gs pos="100000">
                <a:schemeClr val="tx2">
                  <a:alpha val="6000"/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25400">
            <a:solidFill>
              <a:schemeClr val="accent3">
                <a:lumMod val="40000"/>
                <a:lumOff val="6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 rot="16200000">
            <a:off x="16351524" y="2807154"/>
            <a:ext cx="2217965" cy="734422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50000">
                <a:schemeClr val="accent1">
                  <a:alpha val="50000"/>
                </a:schemeClr>
              </a:gs>
              <a:gs pos="100000">
                <a:schemeClr val="tx2">
                  <a:alpha val="6000"/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25400">
            <a:solidFill>
              <a:schemeClr val="accent1">
                <a:lumMod val="40000"/>
                <a:lumOff val="6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 rot="16200000">
            <a:off x="5553073" y="6398078"/>
            <a:ext cx="2217965" cy="734422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50000">
                <a:schemeClr val="accent4">
                  <a:alpha val="50000"/>
                </a:schemeClr>
              </a:gs>
              <a:gs pos="100000">
                <a:schemeClr val="tx2">
                  <a:alpha val="6000"/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25400">
            <a:solidFill>
              <a:schemeClr val="accent4">
                <a:lumMod val="40000"/>
                <a:lumOff val="6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38"/>
          </p:nvPr>
        </p:nvSpPr>
        <p:spPr>
          <a:xfrm>
            <a:off x="5436228" y="5833803"/>
            <a:ext cx="5315909" cy="1290931"/>
          </a:xfrm>
        </p:spPr>
        <p:txBody>
          <a:bodyPr/>
          <a:lstStyle/>
          <a:p>
            <a:r>
              <a:rPr lang="pt-BR" dirty="0"/>
              <a:t>Pandas</a:t>
            </a:r>
            <a:endParaRPr lang="pt-BR" dirty="0">
              <a:cs typeface="Sora Light"/>
            </a:endParaRPr>
          </a:p>
          <a:p>
            <a:pPr lvl="0"/>
            <a:r>
              <a:rPr lang="pt-BR" dirty="0"/>
              <a:t>Pandas TA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39"/>
          </p:nvPr>
        </p:nvSpPr>
        <p:spPr>
          <a:xfrm>
            <a:off x="16231508" y="9757126"/>
            <a:ext cx="5320392" cy="626133"/>
          </a:xfrm>
        </p:spPr>
        <p:txBody>
          <a:bodyPr/>
          <a:lstStyle/>
          <a:p>
            <a:r>
              <a:rPr lang="en-US" dirty="0" err="1">
                <a:ea typeface="+mn-lt"/>
                <a:cs typeface="+mn-lt"/>
              </a:rPr>
              <a:t>MCForecastTools</a:t>
            </a:r>
            <a:endParaRPr lang="en-US" dirty="0"/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40"/>
          </p:nvPr>
        </p:nvSpPr>
        <p:spPr>
          <a:xfrm>
            <a:off x="5436228" y="9424727"/>
            <a:ext cx="5315909" cy="1290931"/>
          </a:xfrm>
        </p:spPr>
        <p:txBody>
          <a:bodyPr/>
          <a:lstStyle/>
          <a:p>
            <a:r>
              <a:rPr lang="pt-BR" dirty="0"/>
              <a:t>PyViz</a:t>
            </a:r>
          </a:p>
          <a:p>
            <a:r>
              <a:rPr lang="pt-BR" dirty="0"/>
              <a:t>dotenv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41"/>
          </p:nvPr>
        </p:nvSpPr>
        <p:spPr>
          <a:xfrm>
            <a:off x="16231508" y="5833803"/>
            <a:ext cx="5320392" cy="1290931"/>
          </a:xfrm>
        </p:spPr>
        <p:txBody>
          <a:bodyPr/>
          <a:lstStyle/>
          <a:p>
            <a:pPr lvl="0"/>
            <a:r>
              <a:rPr lang="pt-BR" dirty="0"/>
              <a:t>Voila</a:t>
            </a:r>
          </a:p>
          <a:p>
            <a:pPr lvl="0"/>
            <a:r>
              <a:rPr lang="pt-BR" dirty="0"/>
              <a:t>Alpaca Trade API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dirty="0">
                <a:ea typeface="Calibri Light"/>
                <a:cs typeface="Calibri Light"/>
              </a:rPr>
              <a:t>Libraries</a:t>
            </a:r>
            <a:endParaRPr lang="x-none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9A60F7-EEC2-4499-844E-8E35AC8BC615}" type="slidenum">
              <a:rPr lang="x-none" smtClean="0"/>
              <a:pPr/>
              <a:t>3</a:t>
            </a:fld>
            <a:endParaRPr lang="x-none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E9F0857-AE26-4D83-8AE7-61B8BD457F91}"/>
              </a:ext>
            </a:extLst>
          </p:cNvPr>
          <p:cNvSpPr/>
          <p:nvPr/>
        </p:nvSpPr>
        <p:spPr>
          <a:xfrm>
            <a:off x="3249792" y="5667358"/>
            <a:ext cx="1647999" cy="162382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9F3C492B-92F3-4E9D-B53D-04850086C53E}"/>
              </a:ext>
            </a:extLst>
          </p:cNvPr>
          <p:cNvSpPr/>
          <p:nvPr/>
        </p:nvSpPr>
        <p:spPr>
          <a:xfrm>
            <a:off x="3249791" y="9258282"/>
            <a:ext cx="1647999" cy="1623820"/>
          </a:xfrm>
          <a:prstGeom prst="ellips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0835C49B-150F-44B2-A919-B4D2CECB6B18}"/>
              </a:ext>
            </a:extLst>
          </p:cNvPr>
          <p:cNvSpPr/>
          <p:nvPr/>
        </p:nvSpPr>
        <p:spPr>
          <a:xfrm>
            <a:off x="14041163" y="5667358"/>
            <a:ext cx="1647999" cy="16238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FD166042-B7FC-496F-A0ED-7D955A42A128}"/>
              </a:ext>
            </a:extLst>
          </p:cNvPr>
          <p:cNvSpPr/>
          <p:nvPr/>
        </p:nvSpPr>
        <p:spPr>
          <a:xfrm>
            <a:off x="14041162" y="9258282"/>
            <a:ext cx="1647999" cy="1623820"/>
          </a:xfrm>
          <a:prstGeom prst="ellipse">
            <a:avLst/>
          </a:prstGeom>
          <a:solidFill>
            <a:srgbClr val="00CC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591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33" grpId="0" animBg="1"/>
      <p:bldP spid="12" grpId="0" animBg="1"/>
      <p:bldP spid="24" grpId="0" animBg="1"/>
      <p:bldP spid="25" grpId="0" animBg="1"/>
      <p:bldP spid="23" grpId="0" animBg="1"/>
      <p:bldP spid="19" grpId="0" build="p"/>
      <p:bldP spid="20" grpId="0" build="p"/>
      <p:bldP spid="21" grpId="0" build="p"/>
      <p:bldP spid="22" grpId="0" build="p"/>
      <p:bldP spid="14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10">
            <a:extLst>
              <a:ext uri="{FF2B5EF4-FFF2-40B4-BE49-F238E27FC236}">
                <a16:creationId xmlns:a16="http://schemas.microsoft.com/office/drawing/2014/main" id="{BAD22918-4969-40ED-8CF6-85486D8D53E5}"/>
              </a:ext>
            </a:extLst>
          </p:cNvPr>
          <p:cNvSpPr/>
          <p:nvPr/>
        </p:nvSpPr>
        <p:spPr>
          <a:xfrm>
            <a:off x="3560537" y="3989161"/>
            <a:ext cx="17280000" cy="7560582"/>
          </a:xfrm>
          <a:prstGeom prst="roundRect">
            <a:avLst>
              <a:gd name="adj" fmla="val 8881"/>
            </a:avLst>
          </a:prstGeom>
          <a:solidFill>
            <a:schemeClr val="tx2">
              <a:lumMod val="10000"/>
              <a:lumOff val="90000"/>
              <a:alpha val="5000"/>
            </a:schemeClr>
          </a:solidFill>
          <a:ln w="25400">
            <a:solidFill>
              <a:schemeClr val="tx2">
                <a:lumMod val="10000"/>
                <a:lumOff val="9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  </a:t>
            </a:r>
          </a:p>
        </p:txBody>
      </p:sp>
      <p:sp>
        <p:nvSpPr>
          <p:cNvPr id="6" name="Oval 5"/>
          <p:cNvSpPr/>
          <p:nvPr/>
        </p:nvSpPr>
        <p:spPr>
          <a:xfrm>
            <a:off x="6791206" y="179882"/>
            <a:ext cx="10800000" cy="10620118"/>
          </a:xfrm>
          <a:prstGeom prst="ellipse">
            <a:avLst/>
          </a:prstGeom>
          <a:gradFill flip="none" rotWithShape="1">
            <a:gsLst>
              <a:gs pos="20000">
                <a:schemeClr val="accent1"/>
              </a:gs>
              <a:gs pos="67000">
                <a:schemeClr val="tx2">
                  <a:alpha val="3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6791206" y="3750103"/>
            <a:ext cx="10800000" cy="8836289"/>
          </a:xfrm>
          <a:prstGeom prst="ellipse">
            <a:avLst/>
          </a:prstGeom>
          <a:solidFill>
            <a:schemeClr val="tx2"/>
          </a:solidFill>
          <a:ln w="25400">
            <a:gradFill>
              <a:gsLst>
                <a:gs pos="0">
                  <a:schemeClr val="accent1">
                    <a:alpha val="35000"/>
                  </a:schemeClr>
                </a:gs>
                <a:gs pos="40000">
                  <a:schemeClr val="tx2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  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6430839" y="2310228"/>
            <a:ext cx="11520735" cy="1557799"/>
          </a:xfrm>
        </p:spPr>
        <p:txBody>
          <a:bodyPr/>
          <a:lstStyle/>
          <a:p>
            <a:pPr lvl="0"/>
            <a:r>
              <a:rPr lang="en-US" dirty="0">
                <a:ea typeface="Calibri Light"/>
                <a:cs typeface="Calibri Light"/>
              </a:rPr>
              <a:t>Datasets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9A60F7-EEC2-4499-844E-8E35AC8BC615}" type="slidenum">
              <a:rPr lang="x-none" smtClean="0"/>
              <a:pPr/>
              <a:t>4</a:t>
            </a:fld>
            <a:endParaRPr lang="x-none"/>
          </a:p>
        </p:txBody>
      </p:sp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42794800-CB47-4483-896E-1A0C1EE5DF1B}"/>
              </a:ext>
            </a:extLst>
          </p:cNvPr>
          <p:cNvSpPr txBox="1">
            <a:spLocks/>
          </p:cNvSpPr>
          <p:nvPr/>
        </p:nvSpPr>
        <p:spPr>
          <a:xfrm>
            <a:off x="4258763" y="4708299"/>
            <a:ext cx="16216732" cy="7994624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457177" indent="-457177" algn="l" defTabSz="1828709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53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5886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240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594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6565" indent="-456565"/>
            <a:r>
              <a:rPr lang="en-US" dirty="0">
                <a:solidFill>
                  <a:schemeClr val="bg1"/>
                </a:solidFill>
                <a:cs typeface="Calibri"/>
              </a:rPr>
              <a:t>SPY - Alpaca</a:t>
            </a:r>
            <a:endParaRPr lang="en-US" dirty="0">
              <a:solidFill>
                <a:schemeClr val="bg1"/>
              </a:solidFill>
              <a:cs typeface="Sora Light"/>
            </a:endParaRPr>
          </a:p>
          <a:p>
            <a:pPr marL="456565" indent="-456565"/>
            <a:endParaRPr lang="en-US" dirty="0">
              <a:solidFill>
                <a:schemeClr val="bg1"/>
              </a:solidFill>
              <a:cs typeface="Calibri"/>
            </a:endParaRPr>
          </a:p>
          <a:p>
            <a:pPr marL="456565" indent="-456565"/>
            <a:r>
              <a:rPr lang="en-US" dirty="0">
                <a:solidFill>
                  <a:schemeClr val="bg1"/>
                </a:solidFill>
                <a:cs typeface="Calibri"/>
              </a:rPr>
              <a:t>BTC - Coinbase Exchange</a:t>
            </a:r>
          </a:p>
          <a:p>
            <a:pPr marL="456565" indent="-456565"/>
            <a:endParaRPr lang="en-US" sz="2000" dirty="0">
              <a:solidFill>
                <a:srgbClr val="FFFFFF"/>
              </a:solidFill>
              <a:cs typeface="Sora Light"/>
            </a:endParaRPr>
          </a:p>
          <a:p>
            <a:pPr marL="456565" indent="-456565"/>
            <a:endParaRPr lang="en-US" dirty="0">
              <a:cs typeface="Sora Light"/>
            </a:endParaRPr>
          </a:p>
          <a:p>
            <a:pPr marL="0" indent="0">
              <a:buNone/>
            </a:pPr>
            <a:endParaRPr lang="en-US" dirty="0">
              <a:cs typeface="Sora Light"/>
            </a:endParaRPr>
          </a:p>
        </p:txBody>
      </p:sp>
    </p:spTree>
    <p:extLst>
      <p:ext uri="{BB962C8B-B14F-4D97-AF65-F5344CB8AC3E}">
        <p14:creationId xmlns:p14="http://schemas.microsoft.com/office/powerpoint/2010/main" val="2066889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6" grpId="0" animBg="1"/>
      <p:bldP spid="2" grpId="0" build="p"/>
      <p:bldP spid="10" grpId="0" uiExpan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 Same Side Corner Rectangle 7"/>
          <p:cNvSpPr/>
          <p:nvPr/>
        </p:nvSpPr>
        <p:spPr>
          <a:xfrm rot="5400000">
            <a:off x="1782000" y="-1782000"/>
            <a:ext cx="13716000" cy="17280000"/>
          </a:xfrm>
          <a:prstGeom prst="round2SameRect">
            <a:avLst>
              <a:gd name="adj1" fmla="val 50000"/>
              <a:gd name="adj2" fmla="val 0"/>
            </a:avLst>
          </a:prstGeom>
          <a:gradFill flip="none" rotWithShape="1">
            <a:gsLst>
              <a:gs pos="70000">
                <a:schemeClr val="tx2"/>
              </a:gs>
              <a:gs pos="30000">
                <a:schemeClr val="accent4">
                  <a:alpha val="5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2112625" y="728257"/>
            <a:ext cx="20160000" cy="6840000"/>
          </a:xfrm>
          <a:prstGeom prst="roundRect">
            <a:avLst>
              <a:gd name="adj" fmla="val 11850"/>
            </a:avLst>
          </a:prstGeom>
          <a:solidFill>
            <a:schemeClr val="tx2">
              <a:lumMod val="10000"/>
              <a:lumOff val="90000"/>
              <a:alpha val="5000"/>
            </a:schemeClr>
          </a:solidFill>
          <a:ln w="25400">
            <a:solidFill>
              <a:schemeClr val="tx2">
                <a:lumMod val="10000"/>
                <a:lumOff val="9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 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9A60F7-EEC2-4499-844E-8E35AC8BC615}" type="slidenum">
              <a:rPr lang="x-none" smtClean="0"/>
              <a:pPr/>
              <a:t>5</a:t>
            </a:fld>
            <a:endParaRPr lang="x-non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8"/>
          </p:nvPr>
        </p:nvSpPr>
        <p:spPr>
          <a:xfrm>
            <a:off x="2606382" y="2717419"/>
            <a:ext cx="8991156" cy="1850443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800" dirty="0">
                <a:ea typeface="Calibri"/>
                <a:cs typeface="Calibri"/>
              </a:rPr>
              <a:t>Collecting Data</a:t>
            </a:r>
          </a:p>
          <a:p>
            <a:endParaRPr lang="en-US" sz="4800" dirty="0">
              <a:ea typeface="Calibri"/>
              <a:cs typeface="Calibri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2606382" y="1283237"/>
            <a:ext cx="8991156" cy="1557799"/>
          </a:xfrm>
        </p:spPr>
        <p:txBody>
          <a:bodyPr/>
          <a:lstStyle/>
          <a:p>
            <a:r>
              <a:rPr lang="en-US" dirty="0"/>
              <a:t>BTC vs SPY</a:t>
            </a:r>
          </a:p>
        </p:txBody>
      </p:sp>
      <p:pic>
        <p:nvPicPr>
          <p:cNvPr id="2" name="Picture 3" descr="Text&#10;&#10;Description automatically generated">
            <a:extLst>
              <a:ext uri="{FF2B5EF4-FFF2-40B4-BE49-F238E27FC236}">
                <a16:creationId xmlns:a16="http://schemas.microsoft.com/office/drawing/2014/main" id="{D60CBAAA-C0EF-C2B1-1D32-38D7C9CDFB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7414" y="4060264"/>
            <a:ext cx="8010053" cy="6732360"/>
          </a:xfrm>
          <a:prstGeom prst="rect">
            <a:avLst/>
          </a:prstGeom>
        </p:spPr>
      </p:pic>
      <p:pic>
        <p:nvPicPr>
          <p:cNvPr id="4" name="Picture 6" descr="Text&#10;&#10;Description automatically generated">
            <a:extLst>
              <a:ext uri="{FF2B5EF4-FFF2-40B4-BE49-F238E27FC236}">
                <a16:creationId xmlns:a16="http://schemas.microsoft.com/office/drawing/2014/main" id="{115276C8-F2B8-76F9-CCBF-D3826A4151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88978" y="4060902"/>
            <a:ext cx="8010053" cy="6822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564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5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5" grpId="0"/>
      <p:bldP spid="6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>
          <a:xfrm>
            <a:off x="2112625" y="728257"/>
            <a:ext cx="20160000" cy="6840000"/>
          </a:xfrm>
          <a:prstGeom prst="roundRect">
            <a:avLst>
              <a:gd name="adj" fmla="val 11850"/>
            </a:avLst>
          </a:prstGeom>
          <a:solidFill>
            <a:schemeClr val="tx2">
              <a:lumMod val="10000"/>
              <a:lumOff val="90000"/>
              <a:alpha val="5000"/>
            </a:schemeClr>
          </a:solidFill>
          <a:ln w="25400">
            <a:solidFill>
              <a:schemeClr val="tx2">
                <a:lumMod val="10000"/>
                <a:lumOff val="9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  </a:t>
            </a:r>
          </a:p>
        </p:txBody>
      </p:sp>
      <p:sp>
        <p:nvSpPr>
          <p:cNvPr id="8" name="Round Same Side Corner Rectangle 7"/>
          <p:cNvSpPr/>
          <p:nvPr/>
        </p:nvSpPr>
        <p:spPr>
          <a:xfrm rot="5400000">
            <a:off x="1782000" y="-1782000"/>
            <a:ext cx="13716000" cy="17280000"/>
          </a:xfrm>
          <a:prstGeom prst="round2SameRect">
            <a:avLst>
              <a:gd name="adj1" fmla="val 50000"/>
              <a:gd name="adj2" fmla="val 0"/>
            </a:avLst>
          </a:prstGeom>
          <a:gradFill flip="none" rotWithShape="1">
            <a:gsLst>
              <a:gs pos="70000">
                <a:schemeClr val="tx2"/>
              </a:gs>
              <a:gs pos="30000">
                <a:schemeClr val="accent4">
                  <a:alpha val="5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9A60F7-EEC2-4499-844E-8E35AC8BC615}" type="slidenum">
              <a:rPr lang="x-none" smtClean="0"/>
              <a:pPr/>
              <a:t>6</a:t>
            </a:fld>
            <a:endParaRPr lang="x-non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8"/>
          </p:nvPr>
        </p:nvSpPr>
        <p:spPr>
          <a:xfrm>
            <a:off x="2606382" y="2977508"/>
            <a:ext cx="8991156" cy="890180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800" dirty="0">
                <a:ea typeface="Calibri"/>
                <a:cs typeface="Calibri"/>
              </a:rPr>
              <a:t>Holding Long-Term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2606382" y="1374922"/>
            <a:ext cx="8991156" cy="1557799"/>
          </a:xfrm>
        </p:spPr>
        <p:txBody>
          <a:bodyPr/>
          <a:lstStyle/>
          <a:p>
            <a:pPr lvl="0"/>
            <a:r>
              <a:rPr lang="en-US" dirty="0"/>
              <a:t>BTC vs SPY</a:t>
            </a:r>
          </a:p>
        </p:txBody>
      </p:sp>
      <p:pic>
        <p:nvPicPr>
          <p:cNvPr id="2" name="Picture 3" descr="Chart, box and whisker chart&#10;&#10;Description automatically generated">
            <a:extLst>
              <a:ext uri="{FF2B5EF4-FFF2-40B4-BE49-F238E27FC236}">
                <a16:creationId xmlns:a16="http://schemas.microsoft.com/office/drawing/2014/main" id="{66378139-37C8-9709-03E1-01A95DA33C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2060" y="4635342"/>
            <a:ext cx="11168381" cy="542905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4FA7C9A-F8E8-A2E5-B5E8-205C9A82925E}"/>
              </a:ext>
            </a:extLst>
          </p:cNvPr>
          <p:cNvSpPr txBox="1"/>
          <p:nvPr/>
        </p:nvSpPr>
        <p:spPr>
          <a:xfrm>
            <a:off x="17772904" y="3622148"/>
            <a:ext cx="4155874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cs typeface="Sora Light"/>
              </a:rPr>
              <a:t>SPY                     BTC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EAFB23D-1657-F326-B8F7-5A287DC35777}"/>
              </a:ext>
            </a:extLst>
          </p:cNvPr>
          <p:cNvSpPr txBox="1"/>
          <p:nvPr/>
        </p:nvSpPr>
        <p:spPr>
          <a:xfrm>
            <a:off x="14844133" y="4380838"/>
            <a:ext cx="274319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800" b="1" dirty="0">
                <a:solidFill>
                  <a:schemeClr val="bg1"/>
                </a:solidFill>
              </a:rPr>
              <a:t>Volatility</a:t>
            </a:r>
            <a:endParaRPr lang="en-US" sz="2800" b="1" dirty="0">
              <a:solidFill>
                <a:schemeClr val="bg1"/>
              </a:solidFill>
              <a:cs typeface="Sora Ligh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52D695B-85F9-4306-A968-973A31EB2331}"/>
              </a:ext>
            </a:extLst>
          </p:cNvPr>
          <p:cNvSpPr txBox="1"/>
          <p:nvPr/>
        </p:nvSpPr>
        <p:spPr>
          <a:xfrm>
            <a:off x="14840236" y="5477230"/>
            <a:ext cx="274319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Sharp Ratio</a:t>
            </a:r>
            <a:endParaRPr lang="en-US" sz="2800" dirty="0">
              <a:solidFill>
                <a:schemeClr val="bg1"/>
              </a:solidFill>
              <a:cs typeface="Sora Ligh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E6577AD-15E3-025F-3289-97B09BCFCCF7}"/>
              </a:ext>
            </a:extLst>
          </p:cNvPr>
          <p:cNvSpPr txBox="1"/>
          <p:nvPr/>
        </p:nvSpPr>
        <p:spPr>
          <a:xfrm>
            <a:off x="17769008" y="4388476"/>
            <a:ext cx="6430831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onsolas"/>
              </a:rPr>
              <a:t>0.219753     0.751422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0A398BC-EEBA-5609-CBD2-CE400E314CCB}"/>
              </a:ext>
            </a:extLst>
          </p:cNvPr>
          <p:cNvSpPr txBox="1"/>
          <p:nvPr/>
        </p:nvSpPr>
        <p:spPr>
          <a:xfrm>
            <a:off x="17765111" y="5484870"/>
            <a:ext cx="6412485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onsolas"/>
              </a:rPr>
              <a:t>0.484030     0.739624</a:t>
            </a:r>
          </a:p>
        </p:txBody>
      </p:sp>
    </p:spTree>
    <p:extLst>
      <p:ext uri="{BB962C8B-B14F-4D97-AF65-F5344CB8AC3E}">
        <p14:creationId xmlns:p14="http://schemas.microsoft.com/office/powerpoint/2010/main" val="2945928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5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5" grpId="0"/>
      <p:bldP spid="6" grpId="0" build="p"/>
      <p:bldP spid="4" grpId="0"/>
      <p:bldP spid="11" grpId="0" build="allAtOnce"/>
      <p:bldP spid="12" grpId="0"/>
      <p:bldP spid="14" grpId="0"/>
      <p:bldP spid="1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ounded Rectangle 8">
            <a:extLst>
              <a:ext uri="{FF2B5EF4-FFF2-40B4-BE49-F238E27FC236}">
                <a16:creationId xmlns:a16="http://schemas.microsoft.com/office/drawing/2014/main" id="{40E16ACB-7B4E-4BD2-8554-0543DB31F27D}"/>
              </a:ext>
            </a:extLst>
          </p:cNvPr>
          <p:cNvSpPr/>
          <p:nvPr/>
        </p:nvSpPr>
        <p:spPr>
          <a:xfrm>
            <a:off x="2112625" y="893149"/>
            <a:ext cx="20160000" cy="6840000"/>
          </a:xfrm>
          <a:prstGeom prst="roundRect">
            <a:avLst>
              <a:gd name="adj" fmla="val 11850"/>
            </a:avLst>
          </a:prstGeom>
          <a:solidFill>
            <a:schemeClr val="tx2">
              <a:lumMod val="10000"/>
              <a:lumOff val="90000"/>
              <a:alpha val="5000"/>
            </a:schemeClr>
          </a:solidFill>
          <a:ln w="25400">
            <a:solidFill>
              <a:schemeClr val="tx2">
                <a:lumMod val="10000"/>
                <a:lumOff val="9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  </a:t>
            </a:r>
          </a:p>
        </p:txBody>
      </p:sp>
      <p:sp>
        <p:nvSpPr>
          <p:cNvPr id="7" name="Round Same Side Corner Rectangle 6"/>
          <p:cNvSpPr/>
          <p:nvPr/>
        </p:nvSpPr>
        <p:spPr>
          <a:xfrm rot="16200000">
            <a:off x="8884413" y="-1781999"/>
            <a:ext cx="13716000" cy="17280000"/>
          </a:xfrm>
          <a:prstGeom prst="round2SameRect">
            <a:avLst>
              <a:gd name="adj1" fmla="val 50000"/>
              <a:gd name="adj2" fmla="val 0"/>
            </a:avLst>
          </a:prstGeom>
          <a:gradFill flip="none" rotWithShape="1">
            <a:gsLst>
              <a:gs pos="70000">
                <a:schemeClr val="tx2"/>
              </a:gs>
              <a:gs pos="30000">
                <a:schemeClr val="accent2">
                  <a:alpha val="5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9A60F7-EEC2-4499-844E-8E35AC8BC615}" type="slidenum">
              <a:rPr lang="x-none" smtClean="0"/>
              <a:pPr/>
              <a:t>7</a:t>
            </a:fld>
            <a:endParaRPr lang="x-none"/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8DE1888F-DA1D-4CFA-BAFF-7628D08A69DA}"/>
              </a:ext>
            </a:extLst>
          </p:cNvPr>
          <p:cNvSpPr txBox="1">
            <a:spLocks/>
          </p:cNvSpPr>
          <p:nvPr/>
        </p:nvSpPr>
        <p:spPr>
          <a:xfrm>
            <a:off x="2651353" y="2922519"/>
            <a:ext cx="7920037" cy="1040088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457177" indent="-457177" algn="l" defTabSz="1828709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53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5886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240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594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6565" indent="-456565"/>
            <a:r>
              <a:rPr lang="en-US" sz="4800" dirty="0">
                <a:solidFill>
                  <a:schemeClr val="bg1"/>
                </a:solidFill>
                <a:ea typeface="Calibri"/>
                <a:cs typeface="Calibri"/>
              </a:rPr>
              <a:t>Swing Trading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453A78B9-DE5E-4539-A686-D54690FFA1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651353" y="1307756"/>
            <a:ext cx="9700542" cy="1557799"/>
          </a:xfrm>
        </p:spPr>
        <p:txBody>
          <a:bodyPr/>
          <a:lstStyle/>
          <a:p>
            <a:pPr lvl="0"/>
            <a:r>
              <a:rPr lang="en-US" dirty="0"/>
              <a:t>BTC vs SPY</a:t>
            </a:r>
          </a:p>
        </p:txBody>
      </p:sp>
      <p:pic>
        <p:nvPicPr>
          <p:cNvPr id="3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A0834B31-9C89-18AF-BF9F-F4225BB2FD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4421" y="3877093"/>
            <a:ext cx="11337184" cy="567037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50795762-D6C2-A4E6-E10E-93971BE93C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12241" y="7556011"/>
            <a:ext cx="12666473" cy="5671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532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5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/>
      <p:bldP spid="2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ounded Rectangle 8">
            <a:extLst>
              <a:ext uri="{FF2B5EF4-FFF2-40B4-BE49-F238E27FC236}">
                <a16:creationId xmlns:a16="http://schemas.microsoft.com/office/drawing/2014/main" id="{40E16ACB-7B4E-4BD2-8554-0543DB31F27D}"/>
              </a:ext>
            </a:extLst>
          </p:cNvPr>
          <p:cNvSpPr/>
          <p:nvPr/>
        </p:nvSpPr>
        <p:spPr>
          <a:xfrm>
            <a:off x="2112625" y="893149"/>
            <a:ext cx="20160000" cy="6840000"/>
          </a:xfrm>
          <a:prstGeom prst="roundRect">
            <a:avLst>
              <a:gd name="adj" fmla="val 11850"/>
            </a:avLst>
          </a:prstGeom>
          <a:solidFill>
            <a:schemeClr val="tx2">
              <a:lumMod val="10000"/>
              <a:lumOff val="90000"/>
              <a:alpha val="5000"/>
            </a:schemeClr>
          </a:solidFill>
          <a:ln w="25400">
            <a:solidFill>
              <a:schemeClr val="tx2">
                <a:lumMod val="10000"/>
                <a:lumOff val="9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  </a:t>
            </a:r>
          </a:p>
        </p:txBody>
      </p:sp>
      <p:sp>
        <p:nvSpPr>
          <p:cNvPr id="7" name="Round Same Side Corner Rectangle 6"/>
          <p:cNvSpPr/>
          <p:nvPr/>
        </p:nvSpPr>
        <p:spPr>
          <a:xfrm rot="16200000">
            <a:off x="8884413" y="-1781999"/>
            <a:ext cx="13716000" cy="17280000"/>
          </a:xfrm>
          <a:prstGeom prst="round2SameRect">
            <a:avLst>
              <a:gd name="adj1" fmla="val 50000"/>
              <a:gd name="adj2" fmla="val 0"/>
            </a:avLst>
          </a:prstGeom>
          <a:gradFill flip="none" rotWithShape="1">
            <a:gsLst>
              <a:gs pos="70000">
                <a:schemeClr val="tx2"/>
              </a:gs>
              <a:gs pos="30000">
                <a:schemeClr val="accent2">
                  <a:alpha val="5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9A60F7-EEC2-4499-844E-8E35AC8BC615}" type="slidenum">
              <a:rPr lang="x-none" smtClean="0"/>
              <a:pPr/>
              <a:t>8</a:t>
            </a:fld>
            <a:endParaRPr lang="x-none"/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8DE1888F-DA1D-4CFA-BAFF-7628D08A69DA}"/>
              </a:ext>
            </a:extLst>
          </p:cNvPr>
          <p:cNvSpPr txBox="1">
            <a:spLocks/>
          </p:cNvSpPr>
          <p:nvPr/>
        </p:nvSpPr>
        <p:spPr>
          <a:xfrm>
            <a:off x="2651353" y="2922519"/>
            <a:ext cx="7920037" cy="1040088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457177" indent="-457177" algn="l" defTabSz="1828709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53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5886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240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594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6565" indent="-456565"/>
            <a:r>
              <a:rPr lang="en-US" sz="4800" dirty="0">
                <a:solidFill>
                  <a:schemeClr val="bg1"/>
                </a:solidFill>
                <a:ea typeface="Calibri"/>
                <a:cs typeface="Calibri"/>
              </a:rPr>
              <a:t>Swing Trading</a:t>
            </a: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453A78B9-DE5E-4539-A686-D54690FFA1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651353" y="1307756"/>
            <a:ext cx="9700542" cy="1557799"/>
          </a:xfrm>
        </p:spPr>
        <p:txBody>
          <a:bodyPr/>
          <a:lstStyle/>
          <a:p>
            <a:pPr lvl="0"/>
            <a:r>
              <a:rPr lang="en-US" dirty="0"/>
              <a:t>BTC vs SPY</a:t>
            </a:r>
          </a:p>
        </p:txBody>
      </p:sp>
      <p:pic>
        <p:nvPicPr>
          <p:cNvPr id="3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A0834B31-9C89-18AF-BF9F-F4225BB2FD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4421" y="3877093"/>
            <a:ext cx="11337184" cy="567037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50795762-D6C2-A4E6-E10E-93971BE93C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12241" y="7556011"/>
            <a:ext cx="12666473" cy="5671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662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ounded Rectangle 8">
            <a:extLst>
              <a:ext uri="{FF2B5EF4-FFF2-40B4-BE49-F238E27FC236}">
                <a16:creationId xmlns:a16="http://schemas.microsoft.com/office/drawing/2014/main" id="{40E16ACB-7B4E-4BD2-8554-0543DB31F27D}"/>
              </a:ext>
            </a:extLst>
          </p:cNvPr>
          <p:cNvSpPr/>
          <p:nvPr/>
        </p:nvSpPr>
        <p:spPr>
          <a:xfrm>
            <a:off x="2112625" y="893149"/>
            <a:ext cx="20160000" cy="6840000"/>
          </a:xfrm>
          <a:prstGeom prst="roundRect">
            <a:avLst>
              <a:gd name="adj" fmla="val 11850"/>
            </a:avLst>
          </a:prstGeom>
          <a:solidFill>
            <a:schemeClr val="tx2">
              <a:lumMod val="10000"/>
              <a:lumOff val="90000"/>
              <a:alpha val="5000"/>
            </a:schemeClr>
          </a:solidFill>
          <a:ln w="25400">
            <a:solidFill>
              <a:schemeClr val="tx2">
                <a:lumMod val="10000"/>
                <a:lumOff val="9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  </a:t>
            </a:r>
          </a:p>
        </p:txBody>
      </p:sp>
      <p:sp>
        <p:nvSpPr>
          <p:cNvPr id="7" name="Round Same Side Corner Rectangle 6"/>
          <p:cNvSpPr/>
          <p:nvPr/>
        </p:nvSpPr>
        <p:spPr>
          <a:xfrm rot="16200000">
            <a:off x="8884413" y="-1781999"/>
            <a:ext cx="13716000" cy="17280000"/>
          </a:xfrm>
          <a:prstGeom prst="round2SameRect">
            <a:avLst>
              <a:gd name="adj1" fmla="val 50000"/>
              <a:gd name="adj2" fmla="val 0"/>
            </a:avLst>
          </a:prstGeom>
          <a:gradFill flip="none" rotWithShape="1">
            <a:gsLst>
              <a:gs pos="70000">
                <a:schemeClr val="tx2"/>
              </a:gs>
              <a:gs pos="30000">
                <a:schemeClr val="accent2">
                  <a:alpha val="5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9A60F7-EEC2-4499-844E-8E35AC8BC615}" type="slidenum">
              <a:rPr lang="x-none" smtClean="0"/>
              <a:pPr/>
              <a:t>9</a:t>
            </a:fld>
            <a:endParaRPr lang="x-none"/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8DE1888F-DA1D-4CFA-BAFF-7628D08A69DA}"/>
              </a:ext>
            </a:extLst>
          </p:cNvPr>
          <p:cNvSpPr txBox="1">
            <a:spLocks/>
          </p:cNvSpPr>
          <p:nvPr/>
        </p:nvSpPr>
        <p:spPr>
          <a:xfrm>
            <a:off x="2651353" y="2922519"/>
            <a:ext cx="7920037" cy="1040088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457177" indent="-457177" algn="l" defTabSz="1828709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53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5886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240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594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6565" indent="-456565"/>
            <a:r>
              <a:rPr lang="en-US" sz="4800" dirty="0">
                <a:solidFill>
                  <a:schemeClr val="bg1"/>
                </a:solidFill>
                <a:ea typeface="Calibri"/>
                <a:cs typeface="Calibri"/>
              </a:rPr>
              <a:t>Swing Trading</a:t>
            </a: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453A78B9-DE5E-4539-A686-D54690FFA1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651353" y="1307756"/>
            <a:ext cx="9700542" cy="1557799"/>
          </a:xfrm>
        </p:spPr>
        <p:txBody>
          <a:bodyPr/>
          <a:lstStyle/>
          <a:p>
            <a:pPr lvl="0"/>
            <a:r>
              <a:rPr lang="en-US" dirty="0"/>
              <a:t>BTC vs SPY</a:t>
            </a: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2BBEF531-1E6F-AA81-DCF1-06B3C77E4D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2836" y="3818544"/>
            <a:ext cx="8787404" cy="4438135"/>
          </a:xfrm>
          <a:prstGeom prst="rect">
            <a:avLst/>
          </a:prstGeom>
        </p:spPr>
      </p:pic>
      <p:pic>
        <p:nvPicPr>
          <p:cNvPr id="6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E71844E3-AA12-959F-D21F-D4A3018DA3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2836" y="8604212"/>
            <a:ext cx="8787404" cy="443400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4D227C3-22F2-9897-1741-CF7F23E158B2}"/>
              </a:ext>
            </a:extLst>
          </p:cNvPr>
          <p:cNvSpPr txBox="1"/>
          <p:nvPr/>
        </p:nvSpPr>
        <p:spPr>
          <a:xfrm>
            <a:off x="12542828" y="3810721"/>
            <a:ext cx="10066036" cy="440120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 rtl="0"/>
            <a:r>
              <a:rPr lang="en-US" sz="2800" b="1" i="0" u="sng" dirty="0">
                <a:solidFill>
                  <a:srgbClr val="FFFFFF"/>
                </a:solidFill>
              </a:rPr>
              <a:t>Long-Term </a:t>
            </a:r>
            <a:r>
              <a:rPr lang="en-US" sz="2800" b="1" u="sng" dirty="0">
                <a:solidFill>
                  <a:srgbClr val="FFFFFF"/>
                </a:solidFill>
              </a:rPr>
              <a:t>H</a:t>
            </a:r>
            <a:r>
              <a:rPr lang="en-US" sz="2800" b="1" i="0" u="sng" dirty="0">
                <a:solidFill>
                  <a:srgbClr val="FFFFFF"/>
                </a:solidFill>
              </a:rPr>
              <a:t>olding </a:t>
            </a:r>
            <a:r>
              <a:rPr lang="en-US" sz="2800" b="0" i="0" dirty="0"/>
              <a:t>​</a:t>
            </a:r>
            <a:endParaRPr lang="en-US" sz="2800" b="0" i="0" dirty="0">
              <a:cs typeface="Sora Light"/>
            </a:endParaRPr>
          </a:p>
          <a:p>
            <a:pPr algn="l" rtl="0"/>
            <a:r>
              <a:rPr lang="en-US" sz="2800" b="0" i="0" dirty="0"/>
              <a:t>​</a:t>
            </a:r>
            <a:endParaRPr lang="en-US" sz="2800" b="0" i="0" dirty="0">
              <a:cs typeface="Sora Light"/>
            </a:endParaRPr>
          </a:p>
          <a:p>
            <a:pPr algn="l" rtl="0"/>
            <a:r>
              <a:rPr lang="en-US" sz="2800" b="0" i="0" u="none" strike="noStrike" dirty="0">
                <a:solidFill>
                  <a:srgbClr val="FFFFFF"/>
                </a:solidFill>
              </a:rPr>
              <a:t>$13067.58 in profits per coin</a:t>
            </a:r>
            <a:r>
              <a:rPr lang="en-US" sz="2800" b="0" i="0" dirty="0"/>
              <a:t>​</a:t>
            </a:r>
            <a:endParaRPr lang="en-US" sz="2800" b="0" i="0" dirty="0">
              <a:cs typeface="Sora Light"/>
            </a:endParaRPr>
          </a:p>
          <a:p>
            <a:pPr algn="l" rtl="0"/>
            <a:r>
              <a:rPr lang="en-US" sz="2800" b="0" i="0" dirty="0"/>
              <a:t>​</a:t>
            </a:r>
            <a:endParaRPr lang="en-US" sz="2800" b="0" i="0" dirty="0">
              <a:cs typeface="Sora Light"/>
            </a:endParaRPr>
          </a:p>
          <a:p>
            <a:pPr algn="l" rtl="0"/>
            <a:r>
              <a:rPr lang="en-US" sz="2800" b="1" i="0" u="sng" dirty="0">
                <a:solidFill>
                  <a:srgbClr val="FFFFFF"/>
                </a:solidFill>
              </a:rPr>
              <a:t>14-Day &amp; 28-Day EMA Trading Strategy</a:t>
            </a:r>
            <a:r>
              <a:rPr lang="en-US" sz="2800" b="0" i="0" dirty="0"/>
              <a:t>​</a:t>
            </a:r>
            <a:r>
              <a:rPr lang="en-US" sz="2800" dirty="0"/>
              <a:t> </a:t>
            </a:r>
            <a:endParaRPr lang="en-US" sz="2800" b="0" i="0" dirty="0">
              <a:cs typeface="Sora Light"/>
            </a:endParaRPr>
          </a:p>
          <a:p>
            <a:pPr algn="l" rtl="0"/>
            <a:r>
              <a:rPr lang="en-US" sz="2800" b="0" i="0" dirty="0"/>
              <a:t>​</a:t>
            </a:r>
            <a:endParaRPr lang="en-US" sz="2800" b="0" i="0" dirty="0">
              <a:cs typeface="Sora Light"/>
            </a:endParaRPr>
          </a:p>
          <a:p>
            <a:pPr algn="l" rtl="0"/>
            <a:r>
              <a:rPr lang="en-US" sz="2800" b="0" i="0" u="none" strike="noStrike" dirty="0">
                <a:solidFill>
                  <a:srgbClr val="FFFFFF"/>
                </a:solidFill>
              </a:rPr>
              <a:t>$37795.01 in profits per coin</a:t>
            </a:r>
            <a:r>
              <a:rPr lang="en-US" sz="2800" b="0" i="0" dirty="0"/>
              <a:t>​</a:t>
            </a:r>
            <a:endParaRPr lang="en-US" sz="2800" b="0" i="0" dirty="0">
              <a:cs typeface="Sora Light"/>
            </a:endParaRPr>
          </a:p>
          <a:p>
            <a:pPr algn="l" rtl="0"/>
            <a:r>
              <a:rPr lang="en-US" sz="2800" b="0" i="0" dirty="0"/>
              <a:t>​</a:t>
            </a:r>
            <a:endParaRPr lang="en-US" sz="2800" b="0" i="0" dirty="0">
              <a:cs typeface="Sora Light"/>
            </a:endParaRPr>
          </a:p>
          <a:p>
            <a:pPr algn="l" rtl="0"/>
            <a:r>
              <a:rPr lang="en-US" sz="2800" b="0" i="0" u="none" strike="noStrike" dirty="0">
                <a:solidFill>
                  <a:srgbClr val="FFFFFF"/>
                </a:solidFill>
              </a:rPr>
              <a:t>Trading resulted in 189.23% more profits over long-term holding</a:t>
            </a:r>
            <a:endParaRPr lang="en-US" sz="2800" dirty="0">
              <a:solidFill>
                <a:srgbClr val="000000"/>
              </a:solidFill>
              <a:cs typeface="Sora Ligh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D3C320-C641-53F8-76D3-2C40D8A7CCF2}"/>
              </a:ext>
            </a:extLst>
          </p:cNvPr>
          <p:cNvSpPr txBox="1"/>
          <p:nvPr/>
        </p:nvSpPr>
        <p:spPr>
          <a:xfrm>
            <a:off x="12543790" y="8597319"/>
            <a:ext cx="8301254" cy="489364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 u="sng" dirty="0">
                <a:solidFill>
                  <a:schemeClr val="bg1"/>
                </a:solidFill>
                <a:ea typeface="+mn-lt"/>
                <a:cs typeface="+mn-lt"/>
              </a:rPr>
              <a:t>Long-Term Holding </a:t>
            </a:r>
            <a:endParaRPr lang="en-US" b="1" u="sng" dirty="0">
              <a:solidFill>
                <a:schemeClr val="bg1"/>
              </a:solidFill>
              <a:cs typeface="Sora Light"/>
            </a:endParaRPr>
          </a:p>
          <a:p>
            <a:endParaRPr lang="en-US" dirty="0">
              <a:solidFill>
                <a:schemeClr val="bg1"/>
              </a:solidFill>
              <a:cs typeface="Sora Light"/>
            </a:endParaRPr>
          </a:p>
          <a:p>
            <a:endParaRPr lang="en-US" dirty="0">
              <a:solidFill>
                <a:schemeClr val="bg1"/>
              </a:solidFill>
              <a:cs typeface="Sora Light"/>
            </a:endParaRPr>
          </a:p>
          <a:p>
            <a:r>
              <a:rPr lang="en-US" sz="2800" dirty="0">
                <a:solidFill>
                  <a:schemeClr val="bg1"/>
                </a:solidFill>
                <a:ea typeface="+mn-lt"/>
                <a:cs typeface="+mn-lt"/>
              </a:rPr>
              <a:t>$109.38 in profits per share </a:t>
            </a:r>
            <a:endParaRPr lang="en-US" dirty="0">
              <a:solidFill>
                <a:schemeClr val="bg1"/>
              </a:solidFill>
              <a:cs typeface="Sora Light"/>
            </a:endParaRPr>
          </a:p>
          <a:p>
            <a:endParaRPr lang="en-US" dirty="0">
              <a:solidFill>
                <a:schemeClr val="bg1"/>
              </a:solidFill>
              <a:cs typeface="Sora Light"/>
            </a:endParaRPr>
          </a:p>
          <a:p>
            <a:endParaRPr lang="en-US" dirty="0">
              <a:solidFill>
                <a:schemeClr val="bg1"/>
              </a:solidFill>
              <a:cs typeface="Sora Light"/>
            </a:endParaRPr>
          </a:p>
          <a:p>
            <a:r>
              <a:rPr lang="en-US" sz="2800" b="1" u="sng" dirty="0">
                <a:solidFill>
                  <a:schemeClr val="bg1"/>
                </a:solidFill>
                <a:ea typeface="+mn-lt"/>
                <a:cs typeface="+mn-lt"/>
              </a:rPr>
              <a:t>14-Day &amp; 28-Day EMA Trading Strategy </a:t>
            </a:r>
            <a:endParaRPr lang="en-US" dirty="0">
              <a:solidFill>
                <a:schemeClr val="bg1"/>
              </a:solidFill>
              <a:cs typeface="Sora Light"/>
            </a:endParaRPr>
          </a:p>
          <a:p>
            <a:endParaRPr lang="en-US" dirty="0">
              <a:solidFill>
                <a:schemeClr val="bg1"/>
              </a:solidFill>
              <a:cs typeface="Sora Light"/>
            </a:endParaRPr>
          </a:p>
          <a:p>
            <a:endParaRPr lang="en-US" dirty="0">
              <a:solidFill>
                <a:schemeClr val="bg1"/>
              </a:solidFill>
              <a:cs typeface="Sora Light"/>
            </a:endParaRPr>
          </a:p>
          <a:p>
            <a:r>
              <a:rPr lang="en-US" sz="2800" dirty="0">
                <a:solidFill>
                  <a:schemeClr val="bg1"/>
                </a:solidFill>
                <a:ea typeface="+mn-lt"/>
                <a:cs typeface="+mn-lt"/>
              </a:rPr>
              <a:t>$126.94 in profits per share </a:t>
            </a:r>
            <a:endParaRPr lang="en-US" dirty="0">
              <a:solidFill>
                <a:schemeClr val="bg1"/>
              </a:solidFill>
              <a:cs typeface="Sora Light"/>
            </a:endParaRPr>
          </a:p>
          <a:p>
            <a:endParaRPr lang="en-US" dirty="0">
              <a:solidFill>
                <a:schemeClr val="bg1"/>
              </a:solidFill>
              <a:cs typeface="Sora Light"/>
            </a:endParaRPr>
          </a:p>
          <a:p>
            <a:endParaRPr lang="en-US" dirty="0">
              <a:solidFill>
                <a:schemeClr val="bg1"/>
              </a:solidFill>
              <a:cs typeface="Sora Light"/>
            </a:endParaRPr>
          </a:p>
          <a:p>
            <a:r>
              <a:rPr lang="en-US" sz="2800" dirty="0">
                <a:solidFill>
                  <a:schemeClr val="bg1"/>
                </a:solidFill>
                <a:ea typeface="+mn-lt"/>
                <a:cs typeface="+mn-lt"/>
              </a:rPr>
              <a:t>Trading resulted in 16.05% more profits over long-term holding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5342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theme/theme1.xml><?xml version="1.0" encoding="utf-8"?>
<a:theme xmlns:a="http://schemas.openxmlformats.org/drawingml/2006/main" name="Office Theme">
  <a:themeElements>
    <a:clrScheme name="Custom 89">
      <a:dk1>
        <a:sysClr val="windowText" lastClr="000000"/>
      </a:dk1>
      <a:lt1>
        <a:sysClr val="window" lastClr="FFFFFF"/>
      </a:lt1>
      <a:dk2>
        <a:srgbClr val="080C15"/>
      </a:dk2>
      <a:lt2>
        <a:srgbClr val="E7E6E6"/>
      </a:lt2>
      <a:accent1>
        <a:srgbClr val="00A0FE"/>
      </a:accent1>
      <a:accent2>
        <a:srgbClr val="FD7F08"/>
      </a:accent2>
      <a:accent3>
        <a:srgbClr val="3DE0A2"/>
      </a:accent3>
      <a:accent4>
        <a:srgbClr val="CD3AFF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09">
      <a:majorFont>
        <a:latin typeface="Space Grotesk Bold"/>
        <a:ea typeface=""/>
        <a:cs typeface=""/>
      </a:majorFont>
      <a:minorFont>
        <a:latin typeface="Sora Ligh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5803</TotalTime>
  <Words>248</Words>
  <Application>Microsoft Macintosh PowerPoint</Application>
  <PresentationFormat>Custom</PresentationFormat>
  <Paragraphs>120</Paragraphs>
  <Slides>14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3" baseType="lpstr">
      <vt:lpstr>Arial</vt:lpstr>
      <vt:lpstr>Sora Light</vt:lpstr>
      <vt:lpstr>Consolas</vt:lpstr>
      <vt:lpstr>Space Grotesk Bold</vt:lpstr>
      <vt:lpstr>Font Awesome 5 Free Solid</vt:lpstr>
      <vt:lpstr>Font Awesome 5 Brands Regular</vt:lpstr>
      <vt:lpstr>Josefin Sans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Oleksandr</dc:creator>
  <cp:lastModifiedBy>Majid Kouki</cp:lastModifiedBy>
  <cp:revision>626</cp:revision>
  <dcterms:created xsi:type="dcterms:W3CDTF">2021-04-21T07:42:42Z</dcterms:created>
  <dcterms:modified xsi:type="dcterms:W3CDTF">2022-07-20T02:42:35Z</dcterms:modified>
</cp:coreProperties>
</file>